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DM Sans Medium"/>
      <p:regular r:id="rId47"/>
      <p:bold r:id="rId48"/>
      <p:italic r:id="rId49"/>
      <p:boldItalic r:id="rId50"/>
    </p:embeddedFont>
    <p:embeddedFont>
      <p:font typeface="Merriweather"/>
      <p:regular r:id="rId51"/>
      <p:bold r:id="rId52"/>
      <p:italic r:id="rId53"/>
      <p:boldItalic r:id="rId54"/>
    </p:embeddedFont>
    <p:embeddedFont>
      <p:font typeface="DM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Sage Anb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A15461-6B00-4190-A318-DC2E6170F85B}">
  <a:tblStyle styleId="{D9A15461-6B00-4190-A318-DC2E6170F8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DMSansMedium-bold.fntdata"/><Relationship Id="rId47" Type="http://schemas.openxmlformats.org/officeDocument/2006/relationships/font" Target="fonts/DMSansMedium-regular.fntdata"/><Relationship Id="rId49" Type="http://schemas.openxmlformats.org/officeDocument/2006/relationships/font" Target="fonts/DMSansMedium-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erriweather-regular.fntdata"/><Relationship Id="rId50" Type="http://schemas.openxmlformats.org/officeDocument/2006/relationships/font" Target="fonts/DMSansMedium-boldItalic.fntdata"/><Relationship Id="rId53" Type="http://schemas.openxmlformats.org/officeDocument/2006/relationships/font" Target="fonts/Merriweather-italic.fntdata"/><Relationship Id="rId52" Type="http://schemas.openxmlformats.org/officeDocument/2006/relationships/font" Target="fonts/Merriweather-bold.fntdata"/><Relationship Id="rId11" Type="http://schemas.openxmlformats.org/officeDocument/2006/relationships/slide" Target="slides/slide4.xml"/><Relationship Id="rId55" Type="http://schemas.openxmlformats.org/officeDocument/2006/relationships/font" Target="fonts/DMSans-regular.fntdata"/><Relationship Id="rId10" Type="http://schemas.openxmlformats.org/officeDocument/2006/relationships/slide" Target="slides/slide3.xml"/><Relationship Id="rId54" Type="http://schemas.openxmlformats.org/officeDocument/2006/relationships/font" Target="fonts/Merriweather-boldItalic.fntdata"/><Relationship Id="rId13" Type="http://schemas.openxmlformats.org/officeDocument/2006/relationships/slide" Target="slides/slide6.xml"/><Relationship Id="rId57" Type="http://schemas.openxmlformats.org/officeDocument/2006/relationships/font" Target="fonts/DMSans-italic.fntdata"/><Relationship Id="rId12" Type="http://schemas.openxmlformats.org/officeDocument/2006/relationships/slide" Target="slides/slide5.xml"/><Relationship Id="rId56" Type="http://schemas.openxmlformats.org/officeDocument/2006/relationships/font" Target="fonts/DMSans-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DM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4T19:10:32.897">
    <p:pos x="2795" y="1367"/>
    <p:text>swap with image of map, change map dimensions?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2-06T09:06:06.449">
    <p:pos x="6000" y="0"/>
    <p:text>talk about the purpose of noise for Mimic</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2-05T23:42:39.868">
    <p:pos x="6000" y="0"/>
    <p:text>maybe comment on forgetting ellipsis for tiles in aMapTiles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2-06T00:45:48.265">
    <p:pos x="71" y="980"/>
    <p:text>don't mention enums, enums don't hold their own data, so aren't relevant here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12-06T09:35:52.979">
    <p:pos x="6000" y="0"/>
    <p:text>talk about update_tiles functions and implementation of Coordinate object</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12-06T06:23:49.538">
    <p:pos x="6000" y="0"/>
    <p:text>Talk about frequency also and it being in ImpactGeneratorDelegate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12-06T00:33:38.255">
    <p:pos x="6000" y="0"/>
    <p:text>Talk about how crater appearance has come out well so far, and uniformity at full scale inferred to be due to lack of feature generators, like erosion and long term gravitational collapse</p:text>
  </p:cm>
  <p:cm authorId="0" idx="8" dt="2024-12-06T06:25:21.613">
    <p:pos x="6000" y="100"/>
    <p:text>also talk about variance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12-06T07:34:16.923">
    <p:pos x="6000" y="0"/>
    <p:text>talk about experimenting with desmos and then with code spikes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12-07T02:56:06.054">
    <p:pos x="71" y="817"/>
    <p:text>talk about potential discovery from seeing appearance of noise generation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c1e4aee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c1e4aee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f292705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f292705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f292705e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f292705e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f292705e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f292705e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f292705e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f292705e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f292705e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f292705e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c1e4aeea6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c1e4aeea6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c1e4aeea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c1e4aeea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c1e4aeea6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1c1e4aeea6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c1e4aeea6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c1e4aeea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1c1e4aeea6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1c1e4aeea6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f292705ef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f292705ef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1c1e4aeea6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1c1e4aeea6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c1e4aeea6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1c1e4aeea6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c1e4aeea6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c1e4aeea6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f292705e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1f292705e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f292705e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1f292705e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f292705e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1f292705e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1f292705e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1f292705e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1f292705e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1f292705e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1f292705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1f292705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f292705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1f292705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f292705e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f292705e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f292705e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1f292705e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1f292705e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1f292705e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1f292705e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1f292705e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f292705e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1f292705e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1f292705e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1f292705e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1f292705e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1f292705e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f292705e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f292705e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1f292705ef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1f292705e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1f292705ef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1f292705ef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cc5ea3a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1cc5ea3a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f292705e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f292705e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f292705e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f292705e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f292705ef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f292705e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f292705e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f292705e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f292705e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f292705e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f292705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1f292705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31" name="Shape 131"/>
        <p:cNvGrpSpPr/>
        <p:nvPr/>
      </p:nvGrpSpPr>
      <p:grpSpPr>
        <a:xfrm>
          <a:off x="0" y="0"/>
          <a:ext cx="0" cy="0"/>
          <a:chOff x="0" y="0"/>
          <a:chExt cx="0" cy="0"/>
        </a:xfrm>
      </p:grpSpPr>
      <p:sp>
        <p:nvSpPr>
          <p:cNvPr id="132" name="Google Shape;132;p23"/>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33" name="Google Shape;133;p23"/>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34" name="Google Shape;134;p23"/>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35" name="Google Shape;135;p23"/>
          <p:cNvSpPr/>
          <p:nvPr>
            <p:ph idx="3" type="pic"/>
          </p:nvPr>
        </p:nvSpPr>
        <p:spPr>
          <a:xfrm>
            <a:off x="4437578" y="2171250"/>
            <a:ext cx="4509600" cy="2775600"/>
          </a:xfrm>
          <a:prstGeom prst="round2DiagRect">
            <a:avLst>
              <a:gd fmla="val 16667" name="adj1"/>
              <a:gd fmla="val 0" name="adj2"/>
            </a:avLst>
          </a:prstGeom>
          <a:noFill/>
          <a:ln>
            <a:noFill/>
          </a:ln>
        </p:spPr>
      </p:sp>
      <p:sp>
        <p:nvSpPr>
          <p:cNvPr id="136" name="Google Shape;136;p23"/>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37" name="Shape 137"/>
        <p:cNvGrpSpPr/>
        <p:nvPr/>
      </p:nvGrpSpPr>
      <p:grpSpPr>
        <a:xfrm>
          <a:off x="0" y="0"/>
          <a:ext cx="0" cy="0"/>
          <a:chOff x="0" y="0"/>
          <a:chExt cx="0" cy="0"/>
        </a:xfrm>
      </p:grpSpPr>
      <p:sp>
        <p:nvSpPr>
          <p:cNvPr id="138" name="Google Shape;138;p24"/>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9" name="Google Shape;1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1" name="Google Shape;141;p24"/>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2" name="Google Shape;142;p24"/>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3" name="Google Shape;143;p24"/>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4" name="Google Shape;144;p2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45" name="Google Shape;145;p24"/>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46" name="Shape 146"/>
        <p:cNvGrpSpPr/>
        <p:nvPr/>
      </p:nvGrpSpPr>
      <p:grpSpPr>
        <a:xfrm>
          <a:off x="0" y="0"/>
          <a:ext cx="0" cy="0"/>
          <a:chOff x="0" y="0"/>
          <a:chExt cx="0" cy="0"/>
        </a:xfrm>
      </p:grpSpPr>
      <p:sp>
        <p:nvSpPr>
          <p:cNvPr id="147" name="Google Shape;14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5"/>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49" name="Google Shape;149;p25"/>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50" name="Google Shape;150;p2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51" name="Shape 151"/>
        <p:cNvGrpSpPr/>
        <p:nvPr/>
      </p:nvGrpSpPr>
      <p:grpSpPr>
        <a:xfrm>
          <a:off x="0" y="0"/>
          <a:ext cx="0" cy="0"/>
          <a:chOff x="0" y="0"/>
          <a:chExt cx="0" cy="0"/>
        </a:xfrm>
      </p:grpSpPr>
      <p:sp>
        <p:nvSpPr>
          <p:cNvPr id="152" name="Google Shape;15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6"/>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54" name="Google Shape;154;p26"/>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55" name="Google Shape;155;p2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156" name="Shape 156"/>
        <p:cNvGrpSpPr/>
        <p:nvPr/>
      </p:nvGrpSpPr>
      <p:grpSpPr>
        <a:xfrm>
          <a:off x="0" y="0"/>
          <a:ext cx="0" cy="0"/>
          <a:chOff x="0" y="0"/>
          <a:chExt cx="0" cy="0"/>
        </a:xfrm>
      </p:grpSpPr>
      <p:sp>
        <p:nvSpPr>
          <p:cNvPr id="157" name="Google Shape;157;p2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2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159" name="Google Shape;15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7"/>
          <p:cNvSpPr/>
          <p:nvPr>
            <p:ph idx="2" type="pic"/>
          </p:nvPr>
        </p:nvSpPr>
        <p:spPr>
          <a:xfrm>
            <a:off x="3726325" y="669925"/>
            <a:ext cx="5220900" cy="4276800"/>
          </a:xfrm>
          <a:prstGeom prst="round2DiagRect">
            <a:avLst>
              <a:gd fmla="val 16667" name="adj1"/>
              <a:gd fmla="val 0" name="adj2"/>
            </a:avLst>
          </a:prstGeom>
          <a:noFill/>
          <a:ln>
            <a:noFill/>
          </a:ln>
        </p:spPr>
      </p:sp>
      <p:sp>
        <p:nvSpPr>
          <p:cNvPr id="161" name="Google Shape;161;p27"/>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62" name="Google Shape;162;p2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163" name="Shape 163"/>
        <p:cNvGrpSpPr/>
        <p:nvPr/>
      </p:nvGrpSpPr>
      <p:grpSpPr>
        <a:xfrm>
          <a:off x="0" y="0"/>
          <a:ext cx="0" cy="0"/>
          <a:chOff x="0" y="0"/>
          <a:chExt cx="0" cy="0"/>
        </a:xfrm>
      </p:grpSpPr>
      <p:sp>
        <p:nvSpPr>
          <p:cNvPr id="164" name="Google Shape;164;p2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165" name="Google Shape;165;p2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166" name="Google Shape;16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8"/>
          <p:cNvSpPr/>
          <p:nvPr>
            <p:ph idx="2" type="pic"/>
          </p:nvPr>
        </p:nvSpPr>
        <p:spPr>
          <a:xfrm>
            <a:off x="3726325" y="669925"/>
            <a:ext cx="5220900" cy="4276800"/>
          </a:xfrm>
          <a:prstGeom prst="round2DiagRect">
            <a:avLst>
              <a:gd fmla="val 16667" name="adj1"/>
              <a:gd fmla="val 0" name="adj2"/>
            </a:avLst>
          </a:prstGeom>
          <a:noFill/>
          <a:ln>
            <a:noFill/>
          </a:ln>
        </p:spPr>
      </p:sp>
      <p:sp>
        <p:nvSpPr>
          <p:cNvPr id="168" name="Google Shape;168;p28"/>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69" name="Google Shape;169;p28"/>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170" name="Google Shape;170;p28"/>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171" name="Shape 171"/>
        <p:cNvGrpSpPr/>
        <p:nvPr/>
      </p:nvGrpSpPr>
      <p:grpSpPr>
        <a:xfrm>
          <a:off x="0" y="0"/>
          <a:ext cx="0" cy="0"/>
          <a:chOff x="0" y="0"/>
          <a:chExt cx="0" cy="0"/>
        </a:xfrm>
      </p:grpSpPr>
      <p:sp>
        <p:nvSpPr>
          <p:cNvPr id="172" name="Google Shape;172;p29"/>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 name="Google Shape;17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175" name="Google Shape;175;p2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176" name="Google Shape;176;p2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77" name="Google Shape;177;p2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178" name="Shape 178"/>
        <p:cNvGrpSpPr/>
        <p:nvPr/>
      </p:nvGrpSpPr>
      <p:grpSpPr>
        <a:xfrm>
          <a:off x="0" y="0"/>
          <a:ext cx="0" cy="0"/>
          <a:chOff x="0" y="0"/>
          <a:chExt cx="0" cy="0"/>
        </a:xfrm>
      </p:grpSpPr>
      <p:sp>
        <p:nvSpPr>
          <p:cNvPr id="179" name="Google Shape;17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0"/>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1" name="Google Shape;181;p30"/>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2" name="Google Shape;182;p30"/>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3" name="Google Shape;183;p30"/>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4" name="Google Shape;184;p30"/>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5" name="Google Shape;185;p30"/>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6" name="Google Shape;186;p30"/>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7" name="Google Shape;187;p30"/>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8" name="Google Shape;188;p30"/>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9" name="Google Shape;189;p30"/>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0" name="Google Shape;190;p30"/>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1" name="Google Shape;191;p30"/>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2" name="Google Shape;192;p30"/>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3" name="Google Shape;193;p30"/>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4" name="Google Shape;194;p30"/>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5" name="Google Shape;195;p30"/>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6" name="Google Shape;196;p30"/>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7" name="Google Shape;197;p30"/>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8" name="Google Shape;198;p30"/>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9" name="Google Shape;199;p30"/>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0" name="Google Shape;200;p30"/>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1" name="Google Shape;201;p30"/>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2" name="Google Shape;202;p30"/>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3" name="Google Shape;203;p30"/>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4" name="Google Shape;204;p30"/>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5" name="Google Shape;205;p30"/>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6" name="Google Shape;206;p30"/>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7" name="Google Shape;207;p30"/>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08" name="Google Shape;208;p30"/>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09" name="Shape 209"/>
        <p:cNvGrpSpPr/>
        <p:nvPr/>
      </p:nvGrpSpPr>
      <p:grpSpPr>
        <a:xfrm>
          <a:off x="0" y="0"/>
          <a:ext cx="0" cy="0"/>
          <a:chOff x="0" y="0"/>
          <a:chExt cx="0" cy="0"/>
        </a:xfrm>
      </p:grpSpPr>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12" name="Google Shape;212;p3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comments" Target="../comments/commen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comments" Target="../comments/comment4.xml"/><Relationship Id="rId4" Type="http://schemas.openxmlformats.org/officeDocument/2006/relationships/image" Target="../media/image6.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comments" Target="../comments/comment5.xml"/><Relationship Id="rId4" Type="http://schemas.openxmlformats.org/officeDocument/2006/relationships/image" Target="../media/image32.png"/><Relationship Id="rId5"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comments" Target="../comments/comment6.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comments" Target="../comments/comment7.xml"/><Relationship Id="rId4" Type="http://schemas.openxmlformats.org/officeDocument/2006/relationships/image" Target="../media/image37.jpg"/><Relationship Id="rId5" Type="http://schemas.openxmlformats.org/officeDocument/2006/relationships/image" Target="../media/image20.png"/><Relationship Id="rId6"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comments" Target="../comments/comment8.xml"/><Relationship Id="rId4" Type="http://schemas.openxmlformats.org/officeDocument/2006/relationships/image" Target="../media/image28.png"/><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comments" Target="../comments/comment9.xml"/><Relationship Id="rId4" Type="http://schemas.openxmlformats.org/officeDocument/2006/relationships/image" Target="../media/image39.png"/><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4.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12/11/24</a:t>
            </a:r>
            <a:endParaRPr/>
          </a:p>
        </p:txBody>
      </p:sp>
      <p:sp>
        <p:nvSpPr>
          <p:cNvPr id="218" name="Google Shape;218;p32"/>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Mimic</a:t>
            </a:r>
            <a:endParaRPr/>
          </a:p>
          <a:p>
            <a:pPr indent="0" lvl="0" marL="0" rtl="0" algn="l">
              <a:spcBef>
                <a:spcPts val="0"/>
              </a:spcBef>
              <a:spcAft>
                <a:spcPts val="0"/>
              </a:spcAft>
              <a:buNone/>
            </a:pPr>
            <a:r>
              <a:rPr b="0" lang="en" sz="2400"/>
              <a:t>A Pseudo-realistic procedural map generator built in Rust</a:t>
            </a:r>
            <a:endParaRPr b="0" sz="2400"/>
          </a:p>
        </p:txBody>
      </p:sp>
      <p:sp>
        <p:nvSpPr>
          <p:cNvPr id="219" name="Google Shape;219;p32"/>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Sage A.</a:t>
            </a:r>
            <a:endParaRPr/>
          </a:p>
        </p:txBody>
      </p:sp>
      <p:sp>
        <p:nvSpPr>
          <p:cNvPr id="220" name="Google Shape;220;p32"/>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1</a:t>
            </a:r>
            <a:endParaRPr/>
          </a:p>
        </p:txBody>
      </p:sp>
      <p:pic>
        <p:nvPicPr>
          <p:cNvPr id="221" name="Google Shape;221;p32"/>
          <p:cNvPicPr preferRelativeResize="0"/>
          <p:nvPr>
            <p:ph idx="3" type="pic"/>
          </p:nvPr>
        </p:nvPicPr>
        <p:blipFill rotWithShape="1">
          <a:blip r:embed="rId4">
            <a:alphaModFix/>
          </a:blip>
          <a:srcRect b="0" l="19" r="19" t="0"/>
          <a:stretch/>
        </p:blipFill>
        <p:spPr>
          <a:xfrm>
            <a:off x="4437578" y="2171250"/>
            <a:ext cx="4509600" cy="27756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5" name="Shape 315"/>
        <p:cNvGrpSpPr/>
        <p:nvPr/>
      </p:nvGrpSpPr>
      <p:grpSpPr>
        <a:xfrm>
          <a:off x="0" y="0"/>
          <a:ext cx="0" cy="0"/>
          <a:chOff x="0" y="0"/>
          <a:chExt cx="0" cy="0"/>
        </a:xfrm>
      </p:grpSpPr>
      <p:sp>
        <p:nvSpPr>
          <p:cNvPr id="316" name="Google Shape;31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41"/>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Analysis and Design</a:t>
            </a:r>
            <a:endParaRPr/>
          </a:p>
        </p:txBody>
      </p:sp>
      <p:sp>
        <p:nvSpPr>
          <p:cNvPr id="318" name="Google Shape;318;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sp>
        <p:nvSpPr>
          <p:cNvPr id="319" name="Google Shape;319;p41"/>
          <p:cNvSpPr txBox="1"/>
          <p:nvPr/>
        </p:nvSpPr>
        <p:spPr>
          <a:xfrm>
            <a:off x="2811675" y="667950"/>
            <a:ext cx="36534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pic>
        <p:nvPicPr>
          <p:cNvPr id="320" name="Google Shape;320;p41"/>
          <p:cNvPicPr preferRelativeResize="0"/>
          <p:nvPr/>
        </p:nvPicPr>
        <p:blipFill>
          <a:blip r:embed="rId3">
            <a:alphaModFix/>
          </a:blip>
          <a:stretch>
            <a:fillRect/>
          </a:stretch>
        </p:blipFill>
        <p:spPr>
          <a:xfrm>
            <a:off x="1148438" y="405824"/>
            <a:ext cx="6847126" cy="4406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4" name="Shape 324"/>
        <p:cNvGrpSpPr/>
        <p:nvPr/>
      </p:nvGrpSpPr>
      <p:grpSpPr>
        <a:xfrm>
          <a:off x="0" y="0"/>
          <a:ext cx="0" cy="0"/>
          <a:chOff x="0" y="0"/>
          <a:chExt cx="0" cy="0"/>
        </a:xfrm>
      </p:grpSpPr>
      <p:sp>
        <p:nvSpPr>
          <p:cNvPr id="325" name="Google Shape;32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6" name="Google Shape;326;p42"/>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Analysis</a:t>
            </a:r>
            <a:r>
              <a:rPr lang="en"/>
              <a:t> and Design</a:t>
            </a:r>
            <a:endParaRPr/>
          </a:p>
        </p:txBody>
      </p:sp>
      <p:sp>
        <p:nvSpPr>
          <p:cNvPr id="327" name="Google Shape;327;p42"/>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pic>
        <p:nvPicPr>
          <p:cNvPr id="328" name="Google Shape;328;p42"/>
          <p:cNvPicPr preferRelativeResize="0"/>
          <p:nvPr/>
        </p:nvPicPr>
        <p:blipFill>
          <a:blip r:embed="rId4">
            <a:alphaModFix/>
          </a:blip>
          <a:stretch>
            <a:fillRect/>
          </a:stretch>
        </p:blipFill>
        <p:spPr>
          <a:xfrm>
            <a:off x="631663" y="405825"/>
            <a:ext cx="7880668" cy="4432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Agile</a:t>
            </a:r>
            <a:endParaRPr>
              <a:solidFill>
                <a:schemeClr val="dk1"/>
              </a:solidFill>
            </a:endParaRPr>
          </a:p>
        </p:txBody>
      </p:sp>
      <p:sp>
        <p:nvSpPr>
          <p:cNvPr id="334" name="Google Shape;334;p43"/>
          <p:cNvSpPr txBox="1"/>
          <p:nvPr>
            <p:ph idx="1" type="body"/>
          </p:nvPr>
        </p:nvSpPr>
        <p:spPr>
          <a:xfrm>
            <a:off x="113825" y="1298175"/>
            <a:ext cx="4069500" cy="364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Large project scale</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New language with </a:t>
            </a:r>
            <a:r>
              <a:rPr lang="en" sz="1800">
                <a:solidFill>
                  <a:schemeClr val="dk1"/>
                </a:solidFill>
              </a:rPr>
              <a:t>different</a:t>
            </a:r>
            <a:r>
              <a:rPr lang="en" sz="1800">
                <a:solidFill>
                  <a:schemeClr val="dk1"/>
                </a:solidFill>
              </a:rPr>
              <a:t> system for managing memory</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Time constraints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The ability to scale back project scope if </a:t>
            </a:r>
            <a:r>
              <a:rPr lang="en" sz="1800">
                <a:solidFill>
                  <a:schemeClr val="dk1"/>
                </a:solidFill>
              </a:rPr>
              <a:t>necessary</a:t>
            </a:r>
            <a:r>
              <a:rPr lang="en" sz="1800">
                <a:solidFill>
                  <a:schemeClr val="dk1"/>
                </a:solidFill>
              </a:rPr>
              <a:t> was non-optional</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Adopting an Agile development mentality made the most sense for this purpose</a:t>
            </a:r>
            <a:endParaRPr sz="1800">
              <a:solidFill>
                <a:schemeClr val="dk1"/>
              </a:solidFill>
            </a:endParaRPr>
          </a:p>
        </p:txBody>
      </p:sp>
      <p:sp>
        <p:nvSpPr>
          <p:cNvPr id="335" name="Google Shape;335;p43"/>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Analysis and Design</a:t>
            </a:r>
            <a:endParaRPr>
              <a:solidFill>
                <a:schemeClr val="dk1"/>
              </a:solidFill>
            </a:endParaRPr>
          </a:p>
        </p:txBody>
      </p:sp>
      <p:sp>
        <p:nvSpPr>
          <p:cNvPr id="336" name="Google Shape;336;p43"/>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sp>
        <p:nvSpPr>
          <p:cNvPr id="337" name="Google Shape;337;p43"/>
          <p:cNvSpPr/>
          <p:nvPr/>
        </p:nvSpPr>
        <p:spPr>
          <a:xfrm>
            <a:off x="5055575" y="637575"/>
            <a:ext cx="1164900" cy="57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Research</a:t>
            </a:r>
            <a:endParaRPr>
              <a:latin typeface="DM Sans"/>
              <a:ea typeface="DM Sans"/>
              <a:cs typeface="DM Sans"/>
              <a:sym typeface="DM Sans"/>
            </a:endParaRPr>
          </a:p>
        </p:txBody>
      </p:sp>
      <p:sp>
        <p:nvSpPr>
          <p:cNvPr id="338" name="Google Shape;338;p43"/>
          <p:cNvSpPr/>
          <p:nvPr/>
        </p:nvSpPr>
        <p:spPr>
          <a:xfrm>
            <a:off x="5055875" y="1453138"/>
            <a:ext cx="1164900" cy="57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Design</a:t>
            </a:r>
            <a:endParaRPr>
              <a:latin typeface="DM Sans"/>
              <a:ea typeface="DM Sans"/>
              <a:cs typeface="DM Sans"/>
              <a:sym typeface="DM Sans"/>
            </a:endParaRPr>
          </a:p>
        </p:txBody>
      </p:sp>
      <p:sp>
        <p:nvSpPr>
          <p:cNvPr id="339" name="Google Shape;339;p43"/>
          <p:cNvSpPr/>
          <p:nvPr/>
        </p:nvSpPr>
        <p:spPr>
          <a:xfrm>
            <a:off x="5055575" y="2333938"/>
            <a:ext cx="1164900" cy="57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Code</a:t>
            </a:r>
            <a:endParaRPr>
              <a:latin typeface="DM Sans"/>
              <a:ea typeface="DM Sans"/>
              <a:cs typeface="DM Sans"/>
              <a:sym typeface="DM Sans"/>
            </a:endParaRPr>
          </a:p>
        </p:txBody>
      </p:sp>
      <p:sp>
        <p:nvSpPr>
          <p:cNvPr id="340" name="Google Shape;340;p43"/>
          <p:cNvSpPr/>
          <p:nvPr/>
        </p:nvSpPr>
        <p:spPr>
          <a:xfrm>
            <a:off x="7093325" y="1165575"/>
            <a:ext cx="1786500" cy="575100"/>
          </a:xfrm>
          <a:prstGeom prst="roundRect">
            <a:avLst>
              <a:gd fmla="val 16667"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New Requirement Found</a:t>
            </a:r>
            <a:endParaRPr>
              <a:latin typeface="DM Sans"/>
              <a:ea typeface="DM Sans"/>
              <a:cs typeface="DM Sans"/>
              <a:sym typeface="DM Sans"/>
            </a:endParaRPr>
          </a:p>
        </p:txBody>
      </p:sp>
      <p:sp>
        <p:nvSpPr>
          <p:cNvPr id="341" name="Google Shape;341;p43"/>
          <p:cNvSpPr/>
          <p:nvPr/>
        </p:nvSpPr>
        <p:spPr>
          <a:xfrm>
            <a:off x="7404125" y="1981213"/>
            <a:ext cx="1164900" cy="57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Research</a:t>
            </a:r>
            <a:endParaRPr>
              <a:latin typeface="DM Sans"/>
              <a:ea typeface="DM Sans"/>
              <a:cs typeface="DM Sans"/>
              <a:sym typeface="DM Sans"/>
            </a:endParaRPr>
          </a:p>
        </p:txBody>
      </p:sp>
      <p:sp>
        <p:nvSpPr>
          <p:cNvPr id="342" name="Google Shape;342;p43"/>
          <p:cNvSpPr/>
          <p:nvPr/>
        </p:nvSpPr>
        <p:spPr>
          <a:xfrm>
            <a:off x="7404125" y="2796825"/>
            <a:ext cx="1164900" cy="57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Design</a:t>
            </a:r>
            <a:endParaRPr>
              <a:latin typeface="DM Sans"/>
              <a:ea typeface="DM Sans"/>
              <a:cs typeface="DM Sans"/>
              <a:sym typeface="DM Sans"/>
            </a:endParaRPr>
          </a:p>
        </p:txBody>
      </p:sp>
      <p:sp>
        <p:nvSpPr>
          <p:cNvPr id="343" name="Google Shape;343;p43"/>
          <p:cNvSpPr/>
          <p:nvPr/>
        </p:nvSpPr>
        <p:spPr>
          <a:xfrm>
            <a:off x="7404113" y="3612413"/>
            <a:ext cx="1164900" cy="57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Code</a:t>
            </a:r>
            <a:endParaRPr>
              <a:latin typeface="DM Sans"/>
              <a:ea typeface="DM Sans"/>
              <a:cs typeface="DM Sans"/>
              <a:sym typeface="DM Sans"/>
            </a:endParaRPr>
          </a:p>
        </p:txBody>
      </p:sp>
      <p:sp>
        <p:nvSpPr>
          <p:cNvPr id="344" name="Google Shape;344;p43"/>
          <p:cNvSpPr/>
          <p:nvPr/>
        </p:nvSpPr>
        <p:spPr>
          <a:xfrm>
            <a:off x="7404113" y="4428025"/>
            <a:ext cx="1164900" cy="57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Test</a:t>
            </a:r>
            <a:endParaRPr>
              <a:latin typeface="DM Sans"/>
              <a:ea typeface="DM Sans"/>
              <a:cs typeface="DM Sans"/>
              <a:sym typeface="DM Sans"/>
            </a:endParaRPr>
          </a:p>
        </p:txBody>
      </p:sp>
      <p:sp>
        <p:nvSpPr>
          <p:cNvPr id="345" name="Google Shape;345;p43"/>
          <p:cNvSpPr/>
          <p:nvPr/>
        </p:nvSpPr>
        <p:spPr>
          <a:xfrm>
            <a:off x="5056163" y="3214750"/>
            <a:ext cx="1164900" cy="57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Test</a:t>
            </a:r>
            <a:endParaRPr>
              <a:latin typeface="DM Sans"/>
              <a:ea typeface="DM Sans"/>
              <a:cs typeface="DM Sans"/>
              <a:sym typeface="DM Sans"/>
            </a:endParaRPr>
          </a:p>
        </p:txBody>
      </p:sp>
      <p:cxnSp>
        <p:nvCxnSpPr>
          <p:cNvPr id="346" name="Google Shape;346;p43"/>
          <p:cNvCxnSpPr>
            <a:stCxn id="341" idx="2"/>
            <a:endCxn id="342" idx="0"/>
          </p:cNvCxnSpPr>
          <p:nvPr/>
        </p:nvCxnSpPr>
        <p:spPr>
          <a:xfrm>
            <a:off x="7986575" y="2556313"/>
            <a:ext cx="0" cy="240600"/>
          </a:xfrm>
          <a:prstGeom prst="straightConnector1">
            <a:avLst/>
          </a:prstGeom>
          <a:noFill/>
          <a:ln cap="flat" cmpd="sng" w="9525">
            <a:solidFill>
              <a:srgbClr val="00FF00"/>
            </a:solidFill>
            <a:prstDash val="solid"/>
            <a:round/>
            <a:headEnd len="med" w="med" type="none"/>
            <a:tailEnd len="med" w="med" type="none"/>
          </a:ln>
        </p:spPr>
      </p:cxnSp>
      <p:cxnSp>
        <p:nvCxnSpPr>
          <p:cNvPr id="347" name="Google Shape;347;p43"/>
          <p:cNvCxnSpPr>
            <a:stCxn id="340" idx="2"/>
            <a:endCxn id="341" idx="0"/>
          </p:cNvCxnSpPr>
          <p:nvPr/>
        </p:nvCxnSpPr>
        <p:spPr>
          <a:xfrm flipH="1" rot="-5400000">
            <a:off x="7866575" y="1860675"/>
            <a:ext cx="240600" cy="600"/>
          </a:xfrm>
          <a:prstGeom prst="bentConnector3">
            <a:avLst>
              <a:gd fmla="val 49987" name="adj1"/>
            </a:avLst>
          </a:prstGeom>
          <a:noFill/>
          <a:ln cap="flat" cmpd="sng" w="9525">
            <a:solidFill>
              <a:srgbClr val="00FF00"/>
            </a:solidFill>
            <a:prstDash val="solid"/>
            <a:round/>
            <a:headEnd len="med" w="med" type="none"/>
            <a:tailEnd len="med" w="med" type="none"/>
          </a:ln>
        </p:spPr>
      </p:cxnSp>
      <p:cxnSp>
        <p:nvCxnSpPr>
          <p:cNvPr id="348" name="Google Shape;348;p43"/>
          <p:cNvCxnSpPr>
            <a:stCxn id="338" idx="3"/>
            <a:endCxn id="340" idx="1"/>
          </p:cNvCxnSpPr>
          <p:nvPr/>
        </p:nvCxnSpPr>
        <p:spPr>
          <a:xfrm flipH="1" rot="10800000">
            <a:off x="6220775" y="1452988"/>
            <a:ext cx="872700" cy="287700"/>
          </a:xfrm>
          <a:prstGeom prst="bentConnector3">
            <a:avLst>
              <a:gd fmla="val 49991" name="adj1"/>
            </a:avLst>
          </a:prstGeom>
          <a:noFill/>
          <a:ln cap="flat" cmpd="sng" w="9525">
            <a:solidFill>
              <a:srgbClr val="FFFF00"/>
            </a:solidFill>
            <a:prstDash val="solid"/>
            <a:round/>
            <a:headEnd len="med" w="med" type="none"/>
            <a:tailEnd len="med" w="med" type="none"/>
          </a:ln>
        </p:spPr>
      </p:cxnSp>
      <p:cxnSp>
        <p:nvCxnSpPr>
          <p:cNvPr id="349" name="Google Shape;349;p43"/>
          <p:cNvCxnSpPr>
            <a:stCxn id="337" idx="2"/>
            <a:endCxn id="338" idx="0"/>
          </p:cNvCxnSpPr>
          <p:nvPr/>
        </p:nvCxnSpPr>
        <p:spPr>
          <a:xfrm flipH="1" rot="-5400000">
            <a:off x="5518025" y="1332675"/>
            <a:ext cx="240600" cy="600"/>
          </a:xfrm>
          <a:prstGeom prst="bentConnector3">
            <a:avLst>
              <a:gd fmla="val 49971" name="adj1"/>
            </a:avLst>
          </a:prstGeom>
          <a:noFill/>
          <a:ln cap="flat" cmpd="sng" w="9525">
            <a:solidFill>
              <a:srgbClr val="00FF00"/>
            </a:solidFill>
            <a:prstDash val="solid"/>
            <a:round/>
            <a:headEnd len="med" w="med" type="none"/>
            <a:tailEnd len="med" w="med" type="none"/>
          </a:ln>
        </p:spPr>
      </p:cxnSp>
      <p:cxnSp>
        <p:nvCxnSpPr>
          <p:cNvPr id="350" name="Google Shape;350;p43"/>
          <p:cNvCxnSpPr>
            <a:stCxn id="338" idx="2"/>
            <a:endCxn id="339" idx="0"/>
          </p:cNvCxnSpPr>
          <p:nvPr/>
        </p:nvCxnSpPr>
        <p:spPr>
          <a:xfrm flipH="1" rot="-5400000">
            <a:off x="5485775" y="2180788"/>
            <a:ext cx="305700" cy="600"/>
          </a:xfrm>
          <a:prstGeom prst="bentConnector3">
            <a:avLst>
              <a:gd fmla="val 50000" name="adj1"/>
            </a:avLst>
          </a:prstGeom>
          <a:noFill/>
          <a:ln cap="flat" cmpd="sng" w="9525">
            <a:solidFill>
              <a:srgbClr val="FF0000"/>
            </a:solidFill>
            <a:prstDash val="lgDash"/>
            <a:round/>
            <a:headEnd len="med" w="med" type="none"/>
            <a:tailEnd len="med" w="med" type="none"/>
          </a:ln>
        </p:spPr>
      </p:cxnSp>
      <p:cxnSp>
        <p:nvCxnSpPr>
          <p:cNvPr id="351" name="Google Shape;351;p43"/>
          <p:cNvCxnSpPr>
            <a:stCxn id="339" idx="2"/>
            <a:endCxn id="345" idx="0"/>
          </p:cNvCxnSpPr>
          <p:nvPr/>
        </p:nvCxnSpPr>
        <p:spPr>
          <a:xfrm>
            <a:off x="5638025" y="2909038"/>
            <a:ext cx="600" cy="305700"/>
          </a:xfrm>
          <a:prstGeom prst="straightConnector1">
            <a:avLst/>
          </a:prstGeom>
          <a:noFill/>
          <a:ln cap="flat" cmpd="sng" w="9525">
            <a:solidFill>
              <a:srgbClr val="00FF00"/>
            </a:solidFill>
            <a:prstDash val="solid"/>
            <a:round/>
            <a:headEnd len="med" w="med" type="none"/>
            <a:tailEnd len="med" w="med" type="none"/>
          </a:ln>
        </p:spPr>
      </p:cxnSp>
      <p:sp>
        <p:nvSpPr>
          <p:cNvPr id="352" name="Google Shape;352;p43"/>
          <p:cNvSpPr/>
          <p:nvPr/>
        </p:nvSpPr>
        <p:spPr>
          <a:xfrm>
            <a:off x="5056163" y="4187400"/>
            <a:ext cx="1164900" cy="57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Release</a:t>
            </a:r>
            <a:endParaRPr>
              <a:latin typeface="DM Sans"/>
              <a:ea typeface="DM Sans"/>
              <a:cs typeface="DM Sans"/>
              <a:sym typeface="DM Sans"/>
            </a:endParaRPr>
          </a:p>
        </p:txBody>
      </p:sp>
      <p:cxnSp>
        <p:nvCxnSpPr>
          <p:cNvPr id="353" name="Google Shape;353;p43"/>
          <p:cNvCxnSpPr>
            <a:stCxn id="345" idx="2"/>
            <a:endCxn id="352" idx="0"/>
          </p:cNvCxnSpPr>
          <p:nvPr/>
        </p:nvCxnSpPr>
        <p:spPr>
          <a:xfrm>
            <a:off x="5638613" y="3789850"/>
            <a:ext cx="0" cy="397500"/>
          </a:xfrm>
          <a:prstGeom prst="straightConnector1">
            <a:avLst/>
          </a:prstGeom>
          <a:noFill/>
          <a:ln cap="flat" cmpd="sng" w="9525">
            <a:solidFill>
              <a:srgbClr val="00FF00"/>
            </a:solidFill>
            <a:prstDash val="solid"/>
            <a:round/>
            <a:headEnd len="med" w="med" type="none"/>
            <a:tailEnd len="med" w="med" type="none"/>
          </a:ln>
        </p:spPr>
      </p:cxnSp>
      <p:cxnSp>
        <p:nvCxnSpPr>
          <p:cNvPr id="354" name="Google Shape;354;p43"/>
          <p:cNvCxnSpPr>
            <a:endCxn id="343" idx="0"/>
          </p:cNvCxnSpPr>
          <p:nvPr/>
        </p:nvCxnSpPr>
        <p:spPr>
          <a:xfrm>
            <a:off x="7986563" y="3371813"/>
            <a:ext cx="0" cy="240600"/>
          </a:xfrm>
          <a:prstGeom prst="straightConnector1">
            <a:avLst/>
          </a:prstGeom>
          <a:noFill/>
          <a:ln cap="flat" cmpd="sng" w="9525">
            <a:solidFill>
              <a:srgbClr val="00FF00"/>
            </a:solidFill>
            <a:prstDash val="solid"/>
            <a:round/>
            <a:headEnd len="med" w="med" type="none"/>
            <a:tailEnd len="med" w="med" type="none"/>
          </a:ln>
        </p:spPr>
      </p:cxnSp>
      <p:cxnSp>
        <p:nvCxnSpPr>
          <p:cNvPr id="355" name="Google Shape;355;p43"/>
          <p:cNvCxnSpPr>
            <a:endCxn id="344" idx="0"/>
          </p:cNvCxnSpPr>
          <p:nvPr/>
        </p:nvCxnSpPr>
        <p:spPr>
          <a:xfrm>
            <a:off x="7986563" y="4187425"/>
            <a:ext cx="0" cy="240600"/>
          </a:xfrm>
          <a:prstGeom prst="straightConnector1">
            <a:avLst/>
          </a:prstGeom>
          <a:noFill/>
          <a:ln cap="flat" cmpd="sng" w="9525">
            <a:solidFill>
              <a:srgbClr val="00FF00"/>
            </a:solidFill>
            <a:prstDash val="solid"/>
            <a:round/>
            <a:headEnd len="med" w="med" type="none"/>
            <a:tailEnd len="med" w="med" type="none"/>
          </a:ln>
        </p:spPr>
      </p:cxnSp>
      <p:cxnSp>
        <p:nvCxnSpPr>
          <p:cNvPr id="356" name="Google Shape;356;p43"/>
          <p:cNvCxnSpPr>
            <a:stCxn id="344" idx="1"/>
            <a:endCxn id="339" idx="3"/>
          </p:cNvCxnSpPr>
          <p:nvPr/>
        </p:nvCxnSpPr>
        <p:spPr>
          <a:xfrm rot="10800000">
            <a:off x="6220613" y="2621575"/>
            <a:ext cx="1183500" cy="2094000"/>
          </a:xfrm>
          <a:prstGeom prst="bentConnector3">
            <a:avLst>
              <a:gd fmla="val 50006" name="adj1"/>
            </a:avLst>
          </a:prstGeom>
          <a:noFill/>
          <a:ln cap="flat" cmpd="sng" w="9525">
            <a:solidFill>
              <a:srgbClr val="00FF0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idx="12" type="sldNum"/>
          </p:nvPr>
        </p:nvSpPr>
        <p:spPr>
          <a:xfrm>
            <a:off x="8472333" y="47502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2" name="Google Shape;362;p44"/>
          <p:cNvSpPr txBox="1"/>
          <p:nvPr>
            <p:ph idx="1" type="body"/>
          </p:nvPr>
        </p:nvSpPr>
        <p:spPr>
          <a:xfrm>
            <a:off x="203000" y="1017675"/>
            <a:ext cx="2886000" cy="3771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a:solidFill>
                  <a:schemeClr val="dk1"/>
                </a:solidFill>
                <a:latin typeface="Merriweather"/>
                <a:ea typeface="Merriweather"/>
                <a:cs typeface="Merriweather"/>
                <a:sym typeface="Merriweather"/>
              </a:rPr>
              <a:t>Minimum Viable Deliverable</a:t>
            </a:r>
            <a:endParaRPr b="1">
              <a:solidFill>
                <a:schemeClr val="dk1"/>
              </a:solidFill>
              <a:latin typeface="Merriweather"/>
              <a:ea typeface="Merriweather"/>
              <a:cs typeface="Merriweather"/>
              <a:sym typeface="Merriweather"/>
            </a:endParaRPr>
          </a:p>
          <a:p>
            <a:pPr indent="-330200" lvl="0" marL="457200" rtl="0" algn="l">
              <a:spcBef>
                <a:spcPts val="100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2000 x 2000 tile map</a:t>
            </a:r>
            <a:endParaRPr sz="1600">
              <a:solidFill>
                <a:schemeClr val="dk1"/>
              </a:solidFill>
              <a:latin typeface="DM Sans"/>
              <a:ea typeface="DM Sans"/>
              <a:cs typeface="DM Sans"/>
              <a:sym typeface="DM Sans"/>
            </a:endParaRPr>
          </a:p>
          <a:p>
            <a:pPr indent="-330200" lvl="0" marL="457200" rtl="0" algn="l">
              <a:spcBef>
                <a:spcPts val="100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At least two feature generators with parameterized inputs</a:t>
            </a:r>
            <a:endParaRPr sz="1600">
              <a:solidFill>
                <a:schemeClr val="dk1"/>
              </a:solidFill>
              <a:latin typeface="DM Sans"/>
              <a:ea typeface="DM Sans"/>
              <a:cs typeface="DM Sans"/>
              <a:sym typeface="DM Sans"/>
            </a:endParaRPr>
          </a:p>
          <a:p>
            <a:pPr indent="-330200" lvl="0" marL="457200" rtl="0" algn="l">
              <a:spcBef>
                <a:spcPts val="100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Map data interpretation for image generation</a:t>
            </a:r>
            <a:endParaRPr sz="1600">
              <a:solidFill>
                <a:schemeClr val="dk1"/>
              </a:solidFill>
              <a:latin typeface="DM Sans"/>
              <a:ea typeface="DM Sans"/>
              <a:cs typeface="DM Sans"/>
              <a:sym typeface="DM Sans"/>
            </a:endParaRPr>
          </a:p>
          <a:p>
            <a:pPr indent="-330200" lvl="0" marL="457200" rtl="0" algn="l">
              <a:spcBef>
                <a:spcPts val="100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Image generation and saving</a:t>
            </a:r>
            <a:endParaRPr sz="1600">
              <a:solidFill>
                <a:schemeClr val="dk1"/>
              </a:solidFill>
              <a:latin typeface="DM Sans"/>
              <a:ea typeface="DM Sans"/>
              <a:cs typeface="DM Sans"/>
              <a:sym typeface="DM Sans"/>
            </a:endParaRPr>
          </a:p>
          <a:p>
            <a:pPr indent="-330200" lvl="0" marL="457200" rtl="0" algn="l">
              <a:spcBef>
                <a:spcPts val="1000"/>
              </a:spcBef>
              <a:spcAft>
                <a:spcPts val="1000"/>
              </a:spcAft>
              <a:buClr>
                <a:schemeClr val="dk1"/>
              </a:buClr>
              <a:buSzPts val="1600"/>
              <a:buFont typeface="DM Sans"/>
              <a:buChar char="●"/>
            </a:pPr>
            <a:r>
              <a:rPr lang="en" sz="1600">
                <a:solidFill>
                  <a:schemeClr val="dk1"/>
                </a:solidFill>
                <a:latin typeface="DM Sans"/>
                <a:ea typeface="DM Sans"/>
                <a:cs typeface="DM Sans"/>
                <a:sym typeface="DM Sans"/>
              </a:rPr>
              <a:t>Basic GUI</a:t>
            </a:r>
            <a:endParaRPr sz="1600">
              <a:solidFill>
                <a:schemeClr val="dk1"/>
              </a:solidFill>
              <a:latin typeface="DM Sans"/>
              <a:ea typeface="DM Sans"/>
              <a:cs typeface="DM Sans"/>
              <a:sym typeface="DM Sans"/>
            </a:endParaRPr>
          </a:p>
        </p:txBody>
      </p:sp>
      <p:sp>
        <p:nvSpPr>
          <p:cNvPr id="363" name="Google Shape;363;p44"/>
          <p:cNvSpPr txBox="1"/>
          <p:nvPr>
            <p:ph idx="13" type="body"/>
          </p:nvPr>
        </p:nvSpPr>
        <p:spPr>
          <a:xfrm>
            <a:off x="3249600" y="1017675"/>
            <a:ext cx="2644800" cy="37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a:solidFill>
                  <a:schemeClr val="dk1"/>
                </a:solidFill>
                <a:latin typeface="Merriweather"/>
                <a:ea typeface="Merriweather"/>
                <a:cs typeface="Merriweather"/>
                <a:sym typeface="Merriweather"/>
              </a:rPr>
              <a:t>Ideal Deliverable</a:t>
            </a:r>
            <a:endParaRPr b="1">
              <a:solidFill>
                <a:schemeClr val="dk1"/>
              </a:solidFill>
              <a:latin typeface="Merriweather"/>
              <a:ea typeface="Merriweather"/>
              <a:cs typeface="Merriweather"/>
              <a:sym typeface="Merriweather"/>
            </a:endParaRPr>
          </a:p>
          <a:p>
            <a:pPr indent="-342900" lvl="0" marL="457200" rtl="0" algn="l">
              <a:spcBef>
                <a:spcPts val="1200"/>
              </a:spcBef>
              <a:spcAft>
                <a:spcPts val="0"/>
              </a:spcAft>
              <a:buClr>
                <a:schemeClr val="dk1"/>
              </a:buClr>
              <a:buSzPts val="1800"/>
              <a:buFont typeface="DM Sans"/>
              <a:buChar char="●"/>
            </a:pPr>
            <a:r>
              <a:rPr lang="en">
                <a:solidFill>
                  <a:schemeClr val="dk1"/>
                </a:solidFill>
                <a:latin typeface="DM Sans"/>
                <a:ea typeface="DM Sans"/>
                <a:cs typeface="DM Sans"/>
                <a:sym typeface="DM Sans"/>
              </a:rPr>
              <a:t>Map specification design</a:t>
            </a:r>
            <a:endParaRPr>
              <a:solidFill>
                <a:schemeClr val="dk1"/>
              </a:solidFill>
              <a:latin typeface="DM Sans"/>
              <a:ea typeface="DM Sans"/>
              <a:cs typeface="DM Sans"/>
              <a:sym typeface="DM Sans"/>
            </a:endParaRPr>
          </a:p>
          <a:p>
            <a:pPr indent="-342900" lvl="0" marL="457200" rtl="0" algn="l">
              <a:spcBef>
                <a:spcPts val="1000"/>
              </a:spcBef>
              <a:spcAft>
                <a:spcPts val="0"/>
              </a:spcAft>
              <a:buClr>
                <a:schemeClr val="dk1"/>
              </a:buClr>
              <a:buSzPts val="1800"/>
              <a:buFont typeface="DM Sans"/>
              <a:buChar char="●"/>
            </a:pPr>
            <a:r>
              <a:rPr lang="en">
                <a:solidFill>
                  <a:schemeClr val="dk1"/>
                </a:solidFill>
                <a:latin typeface="DM Sans"/>
                <a:ea typeface="DM Sans"/>
                <a:cs typeface="DM Sans"/>
                <a:sym typeface="DM Sans"/>
              </a:rPr>
              <a:t>Map specification parsing</a:t>
            </a:r>
            <a:endParaRPr>
              <a:solidFill>
                <a:schemeClr val="dk1"/>
              </a:solidFill>
              <a:latin typeface="DM Sans"/>
              <a:ea typeface="DM Sans"/>
              <a:cs typeface="DM Sans"/>
              <a:sym typeface="DM Sans"/>
            </a:endParaRPr>
          </a:p>
          <a:p>
            <a:pPr indent="-342900" lvl="0" marL="457200" rtl="0" algn="l">
              <a:spcBef>
                <a:spcPts val="1000"/>
              </a:spcBef>
              <a:spcAft>
                <a:spcPts val="0"/>
              </a:spcAft>
              <a:buClr>
                <a:schemeClr val="dk1"/>
              </a:buClr>
              <a:buSzPts val="1800"/>
              <a:buFont typeface="DM Sans"/>
              <a:buChar char="●"/>
            </a:pPr>
            <a:r>
              <a:rPr lang="en">
                <a:solidFill>
                  <a:schemeClr val="dk1"/>
                </a:solidFill>
                <a:latin typeface="DM Sans"/>
                <a:ea typeface="DM Sans"/>
                <a:cs typeface="DM Sans"/>
                <a:sym typeface="DM Sans"/>
              </a:rPr>
              <a:t>Simulation of multiple unique eons</a:t>
            </a:r>
            <a:endParaRPr>
              <a:solidFill>
                <a:schemeClr val="dk1"/>
              </a:solidFill>
              <a:latin typeface="DM Sans"/>
              <a:ea typeface="DM Sans"/>
              <a:cs typeface="DM Sans"/>
              <a:sym typeface="DM Sans"/>
            </a:endParaRPr>
          </a:p>
          <a:p>
            <a:pPr indent="-342900" lvl="0" marL="457200" rtl="0" algn="l">
              <a:spcBef>
                <a:spcPts val="1000"/>
              </a:spcBef>
              <a:spcAft>
                <a:spcPts val="0"/>
              </a:spcAft>
              <a:buClr>
                <a:schemeClr val="dk1"/>
              </a:buClr>
              <a:buSzPts val="1800"/>
              <a:buFont typeface="DM Sans"/>
              <a:buChar char="●"/>
            </a:pPr>
            <a:r>
              <a:rPr lang="en">
                <a:solidFill>
                  <a:schemeClr val="dk1"/>
                </a:solidFill>
                <a:latin typeface="DM Sans"/>
                <a:ea typeface="DM Sans"/>
                <a:cs typeface="DM Sans"/>
                <a:sym typeface="DM Sans"/>
              </a:rPr>
              <a:t>More interpretive feature generators</a:t>
            </a:r>
            <a:endParaRPr>
              <a:solidFill>
                <a:schemeClr val="dk1"/>
              </a:solidFill>
              <a:latin typeface="DM Sans"/>
              <a:ea typeface="DM Sans"/>
              <a:cs typeface="DM Sans"/>
              <a:sym typeface="DM Sans"/>
            </a:endParaRPr>
          </a:p>
          <a:p>
            <a:pPr indent="-342900" lvl="0" marL="457200" rtl="0" algn="l">
              <a:spcBef>
                <a:spcPts val="1000"/>
              </a:spcBef>
              <a:spcAft>
                <a:spcPts val="1000"/>
              </a:spcAft>
              <a:buClr>
                <a:schemeClr val="dk1"/>
              </a:buClr>
              <a:buSzPts val="1800"/>
              <a:buFont typeface="DM Sans"/>
              <a:buChar char="●"/>
            </a:pPr>
            <a:r>
              <a:rPr lang="en">
                <a:solidFill>
                  <a:schemeClr val="dk1"/>
                </a:solidFill>
                <a:latin typeface="DM Sans"/>
                <a:ea typeface="DM Sans"/>
                <a:cs typeface="DM Sans"/>
                <a:sym typeface="DM Sans"/>
              </a:rPr>
              <a:t>Modularity </a:t>
            </a:r>
            <a:endParaRPr>
              <a:solidFill>
                <a:schemeClr val="dk1"/>
              </a:solidFill>
              <a:latin typeface="DM Sans"/>
              <a:ea typeface="DM Sans"/>
              <a:cs typeface="DM Sans"/>
              <a:sym typeface="DM Sans"/>
            </a:endParaRPr>
          </a:p>
        </p:txBody>
      </p:sp>
      <p:sp>
        <p:nvSpPr>
          <p:cNvPr id="364" name="Google Shape;364;p44"/>
          <p:cNvSpPr txBox="1"/>
          <p:nvPr>
            <p:ph idx="22" type="body"/>
          </p:nvPr>
        </p:nvSpPr>
        <p:spPr>
          <a:xfrm>
            <a:off x="6296200" y="1017675"/>
            <a:ext cx="2644800" cy="37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a:solidFill>
                  <a:schemeClr val="dk1"/>
                </a:solidFill>
                <a:latin typeface="Merriweather"/>
                <a:ea typeface="Merriweather"/>
                <a:cs typeface="Merriweather"/>
                <a:sym typeface="Merriweather"/>
              </a:rPr>
              <a:t>Stretch Goals</a:t>
            </a:r>
            <a:endParaRPr b="1">
              <a:solidFill>
                <a:schemeClr val="dk1"/>
              </a:solidFill>
              <a:latin typeface="Merriweather"/>
              <a:ea typeface="Merriweather"/>
              <a:cs typeface="Merriweather"/>
              <a:sym typeface="Merriweather"/>
            </a:endParaRPr>
          </a:p>
          <a:p>
            <a:pPr indent="-342900" lvl="0" marL="457200" rtl="0" algn="l">
              <a:spcBef>
                <a:spcPts val="1200"/>
              </a:spcBef>
              <a:spcAft>
                <a:spcPts val="0"/>
              </a:spcAft>
              <a:buClr>
                <a:schemeClr val="dk1"/>
              </a:buClr>
              <a:buSzPts val="1800"/>
              <a:buFont typeface="DM Sans"/>
              <a:buChar char="●"/>
            </a:pPr>
            <a:r>
              <a:rPr lang="en">
                <a:solidFill>
                  <a:schemeClr val="dk1"/>
                </a:solidFill>
                <a:latin typeface="DM Sans"/>
                <a:ea typeface="DM Sans"/>
                <a:cs typeface="DM Sans"/>
                <a:sym typeface="DM Sans"/>
              </a:rPr>
              <a:t>Geographical Information System (GIS)</a:t>
            </a:r>
            <a:endParaRPr>
              <a:solidFill>
                <a:schemeClr val="dk1"/>
              </a:solidFill>
              <a:latin typeface="DM Sans"/>
              <a:ea typeface="DM Sans"/>
              <a:cs typeface="DM Sans"/>
              <a:sym typeface="DM Sans"/>
            </a:endParaRPr>
          </a:p>
          <a:p>
            <a:pPr indent="-342900" lvl="0" marL="457200" rtl="0" algn="l">
              <a:spcBef>
                <a:spcPts val="1000"/>
              </a:spcBef>
              <a:spcAft>
                <a:spcPts val="0"/>
              </a:spcAft>
              <a:buClr>
                <a:schemeClr val="dk1"/>
              </a:buClr>
              <a:buSzPts val="1800"/>
              <a:buFont typeface="DM Sans"/>
              <a:buChar char="●"/>
            </a:pPr>
            <a:r>
              <a:rPr lang="en">
                <a:solidFill>
                  <a:schemeClr val="dk1"/>
                </a:solidFill>
                <a:latin typeface="DM Sans"/>
                <a:ea typeface="DM Sans"/>
                <a:cs typeface="DM Sans"/>
                <a:sym typeface="DM Sans"/>
              </a:rPr>
              <a:t>Refined GUI with more functionality</a:t>
            </a:r>
            <a:endParaRPr>
              <a:solidFill>
                <a:schemeClr val="dk1"/>
              </a:solidFill>
              <a:latin typeface="DM Sans"/>
              <a:ea typeface="DM Sans"/>
              <a:cs typeface="DM Sans"/>
              <a:sym typeface="DM Sans"/>
            </a:endParaRPr>
          </a:p>
          <a:p>
            <a:pPr indent="-342900" lvl="0" marL="457200" rtl="0" algn="l">
              <a:spcBef>
                <a:spcPts val="1000"/>
              </a:spcBef>
              <a:spcAft>
                <a:spcPts val="0"/>
              </a:spcAft>
              <a:buClr>
                <a:schemeClr val="dk1"/>
              </a:buClr>
              <a:buSzPts val="1800"/>
              <a:buFont typeface="DM Sans"/>
              <a:buChar char="●"/>
            </a:pPr>
            <a:r>
              <a:rPr lang="en">
                <a:solidFill>
                  <a:schemeClr val="dk1"/>
                </a:solidFill>
                <a:latin typeface="DM Sans"/>
                <a:ea typeface="DM Sans"/>
                <a:cs typeface="DM Sans"/>
                <a:sym typeface="DM Sans"/>
              </a:rPr>
              <a:t>More feature generators</a:t>
            </a:r>
            <a:endParaRPr>
              <a:solidFill>
                <a:schemeClr val="dk1"/>
              </a:solidFill>
              <a:latin typeface="DM Sans"/>
              <a:ea typeface="DM Sans"/>
              <a:cs typeface="DM Sans"/>
              <a:sym typeface="DM Sans"/>
            </a:endParaRPr>
          </a:p>
          <a:p>
            <a:pPr indent="-342900" lvl="0" marL="457200" rtl="0" algn="l">
              <a:spcBef>
                <a:spcPts val="1000"/>
              </a:spcBef>
              <a:spcAft>
                <a:spcPts val="0"/>
              </a:spcAft>
              <a:buClr>
                <a:schemeClr val="dk1"/>
              </a:buClr>
              <a:buSzPts val="1800"/>
              <a:buFont typeface="DM Sans"/>
              <a:buChar char="●"/>
            </a:pPr>
            <a:r>
              <a:rPr lang="en">
                <a:solidFill>
                  <a:schemeClr val="dk1"/>
                </a:solidFill>
                <a:latin typeface="DM Sans"/>
                <a:ea typeface="DM Sans"/>
                <a:cs typeface="DM Sans"/>
                <a:sym typeface="DM Sans"/>
              </a:rPr>
              <a:t>Map generation animation</a:t>
            </a:r>
            <a:endParaRPr>
              <a:solidFill>
                <a:schemeClr val="dk1"/>
              </a:solidFill>
              <a:latin typeface="DM Sans"/>
              <a:ea typeface="DM Sans"/>
              <a:cs typeface="DM Sans"/>
              <a:sym typeface="DM Sans"/>
            </a:endParaRPr>
          </a:p>
          <a:p>
            <a:pPr indent="-342900" lvl="0" marL="457200" rtl="0" algn="l">
              <a:spcBef>
                <a:spcPts val="1000"/>
              </a:spcBef>
              <a:spcAft>
                <a:spcPts val="1000"/>
              </a:spcAft>
              <a:buClr>
                <a:schemeClr val="dk1"/>
              </a:buClr>
              <a:buSzPts val="1800"/>
              <a:buFont typeface="DM Sans"/>
              <a:buChar char="●"/>
            </a:pPr>
            <a:r>
              <a:rPr lang="en">
                <a:solidFill>
                  <a:schemeClr val="dk1"/>
                </a:solidFill>
                <a:latin typeface="DM Sans"/>
                <a:ea typeface="DM Sans"/>
                <a:cs typeface="DM Sans"/>
                <a:sym typeface="DM Sans"/>
              </a:rPr>
              <a:t>And more…</a:t>
            </a:r>
            <a:endParaRPr>
              <a:solidFill>
                <a:schemeClr val="dk1"/>
              </a:solidFill>
              <a:latin typeface="DM Sans"/>
              <a:ea typeface="DM Sans"/>
              <a:cs typeface="DM Sans"/>
              <a:sym typeface="DM Sans"/>
            </a:endParaRPr>
          </a:p>
        </p:txBody>
      </p:sp>
      <p:sp>
        <p:nvSpPr>
          <p:cNvPr id="365" name="Google Shape;365;p44"/>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Analysis and Design</a:t>
            </a:r>
            <a:endParaRPr>
              <a:solidFill>
                <a:schemeClr val="dk1"/>
              </a:solidFill>
            </a:endParaRPr>
          </a:p>
        </p:txBody>
      </p:sp>
      <p:sp>
        <p:nvSpPr>
          <p:cNvPr id="366" name="Google Shape;366;p44"/>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dk1"/>
                </a:solidFill>
              </a:rPr>
              <a:t>Mimic - Procedural Map Generator</a:t>
            </a:r>
            <a:endParaRPr>
              <a:solidFill>
                <a:schemeClr val="dk1"/>
              </a:solidFill>
            </a:endParaRPr>
          </a:p>
        </p:txBody>
      </p:sp>
      <p:sp>
        <p:nvSpPr>
          <p:cNvPr id="367" name="Google Shape;367;p44"/>
          <p:cNvSpPr txBox="1"/>
          <p:nvPr/>
        </p:nvSpPr>
        <p:spPr>
          <a:xfrm>
            <a:off x="203000" y="405825"/>
            <a:ext cx="84807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Merriweather"/>
                <a:ea typeface="Merriweather"/>
                <a:cs typeface="Merriweather"/>
                <a:sym typeface="Merriweather"/>
              </a:rPr>
              <a:t>Development Priority Tiers</a:t>
            </a:r>
            <a:endParaRPr b="1" sz="3200">
              <a:solidFill>
                <a:schemeClr val="dk1"/>
              </a:solidFill>
              <a:latin typeface="Merriweather"/>
              <a:ea typeface="Merriweather"/>
              <a:cs typeface="Merriweather"/>
              <a:sym typeface="Merriweather"/>
            </a:endParaRPr>
          </a:p>
        </p:txBody>
      </p:sp>
      <p:graphicFrame>
        <p:nvGraphicFramePr>
          <p:cNvPr id="368" name="Google Shape;368;p44"/>
          <p:cNvGraphicFramePr/>
          <p:nvPr/>
        </p:nvGraphicFramePr>
        <p:xfrm>
          <a:off x="263350" y="1066725"/>
          <a:ext cx="3000000" cy="3000000"/>
        </p:xfrm>
        <a:graphic>
          <a:graphicData uri="http://schemas.openxmlformats.org/drawingml/2006/table">
            <a:tbl>
              <a:tblPr>
                <a:noFill/>
                <a:tableStyleId>{D9A15461-6B00-4190-A318-DC2E6170F85B}</a:tableStyleId>
              </a:tblPr>
              <a:tblGrid>
                <a:gridCol w="2848325"/>
                <a:gridCol w="2848325"/>
                <a:gridCol w="2848325"/>
              </a:tblGrid>
              <a:tr h="3771900">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idx="12" type="sldNum"/>
          </p:nvPr>
        </p:nvSpPr>
        <p:spPr>
          <a:xfrm>
            <a:off x="8472458" y="466344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4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Chapters</a:t>
            </a:r>
            <a:endParaRPr/>
          </a:p>
        </p:txBody>
      </p:sp>
      <p:sp>
        <p:nvSpPr>
          <p:cNvPr id="375" name="Google Shape;375;p4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sp>
        <p:nvSpPr>
          <p:cNvPr id="376" name="Google Shape;376;p45"/>
          <p:cNvSpPr txBox="1"/>
          <p:nvPr/>
        </p:nvSpPr>
        <p:spPr>
          <a:xfrm>
            <a:off x="516437" y="8209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Introduction</a:t>
            </a:r>
            <a:endParaRPr b="1" sz="3650">
              <a:solidFill>
                <a:schemeClr val="accent2"/>
              </a:solidFill>
              <a:latin typeface="Merriweather"/>
              <a:ea typeface="Merriweather"/>
              <a:cs typeface="Merriweather"/>
              <a:sym typeface="Merriweather"/>
            </a:endParaRPr>
          </a:p>
        </p:txBody>
      </p:sp>
      <p:sp>
        <p:nvSpPr>
          <p:cNvPr id="377" name="Google Shape;377;p45"/>
          <p:cNvSpPr txBox="1"/>
          <p:nvPr/>
        </p:nvSpPr>
        <p:spPr>
          <a:xfrm>
            <a:off x="516437" y="16605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Analysis and Design</a:t>
            </a:r>
            <a:endParaRPr b="1" sz="3650">
              <a:solidFill>
                <a:schemeClr val="accent2"/>
              </a:solidFill>
              <a:latin typeface="Merriweather"/>
              <a:ea typeface="Merriweather"/>
              <a:cs typeface="Merriweather"/>
              <a:sym typeface="Merriweather"/>
            </a:endParaRPr>
          </a:p>
        </p:txBody>
      </p:sp>
      <p:sp>
        <p:nvSpPr>
          <p:cNvPr id="378" name="Google Shape;378;p45"/>
          <p:cNvSpPr txBox="1"/>
          <p:nvPr/>
        </p:nvSpPr>
        <p:spPr>
          <a:xfrm>
            <a:off x="516437" y="2499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Rust</a:t>
            </a:r>
            <a:endParaRPr b="1" sz="3650">
              <a:solidFill>
                <a:schemeClr val="dk1"/>
              </a:solidFill>
              <a:latin typeface="Merriweather"/>
              <a:ea typeface="Merriweather"/>
              <a:cs typeface="Merriweather"/>
              <a:sym typeface="Merriweather"/>
            </a:endParaRPr>
          </a:p>
        </p:txBody>
      </p:sp>
      <p:sp>
        <p:nvSpPr>
          <p:cNvPr id="379" name="Google Shape;379;p45"/>
          <p:cNvSpPr txBox="1"/>
          <p:nvPr/>
        </p:nvSpPr>
        <p:spPr>
          <a:xfrm>
            <a:off x="516437" y="33326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Implementation</a:t>
            </a:r>
            <a:endParaRPr b="1" sz="3650">
              <a:solidFill>
                <a:schemeClr val="accent2"/>
              </a:solidFill>
              <a:latin typeface="Merriweather"/>
              <a:ea typeface="Merriweather"/>
              <a:cs typeface="Merriweather"/>
              <a:sym typeface="Merriweather"/>
            </a:endParaRPr>
          </a:p>
        </p:txBody>
      </p:sp>
      <p:sp>
        <p:nvSpPr>
          <p:cNvPr id="380" name="Google Shape;380;p45"/>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Reflections</a:t>
            </a:r>
            <a:endParaRPr b="1" sz="3650">
              <a:solidFill>
                <a:schemeClr val="accent2"/>
              </a:solidFill>
              <a:latin typeface="Merriweather"/>
              <a:ea typeface="Merriweather"/>
              <a:cs typeface="Merriweather"/>
              <a:sym typeface="Merriweather"/>
            </a:endParaRPr>
          </a:p>
        </p:txBody>
      </p:sp>
      <p:sp>
        <p:nvSpPr>
          <p:cNvPr id="381" name="Google Shape;381;p45"/>
          <p:cNvSpPr txBox="1"/>
          <p:nvPr/>
        </p:nvSpPr>
        <p:spPr>
          <a:xfrm>
            <a:off x="196954" y="8209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382" name="Google Shape;382;p45"/>
          <p:cNvSpPr txBox="1"/>
          <p:nvPr/>
        </p:nvSpPr>
        <p:spPr>
          <a:xfrm>
            <a:off x="196954" y="16605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383" name="Google Shape;383;p45"/>
          <p:cNvSpPr txBox="1"/>
          <p:nvPr/>
        </p:nvSpPr>
        <p:spPr>
          <a:xfrm>
            <a:off x="196954" y="2499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384" name="Google Shape;384;p45"/>
          <p:cNvSpPr txBox="1"/>
          <p:nvPr/>
        </p:nvSpPr>
        <p:spPr>
          <a:xfrm>
            <a:off x="196954" y="33326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385" name="Google Shape;385;p45"/>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pic>
        <p:nvPicPr>
          <p:cNvPr id="386" name="Google Shape;386;p45"/>
          <p:cNvPicPr preferRelativeResize="0"/>
          <p:nvPr/>
        </p:nvPicPr>
        <p:blipFill>
          <a:blip r:embed="rId3">
            <a:alphaModFix/>
          </a:blip>
          <a:stretch>
            <a:fillRect/>
          </a:stretch>
        </p:blipFill>
        <p:spPr>
          <a:xfrm rot="2183016">
            <a:off x="-114592" y="4246752"/>
            <a:ext cx="1168036" cy="7795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Overview</a:t>
            </a:r>
            <a:endParaRPr>
              <a:solidFill>
                <a:schemeClr val="dk1"/>
              </a:solidFill>
            </a:endParaRPr>
          </a:p>
        </p:txBody>
      </p:sp>
      <p:sp>
        <p:nvSpPr>
          <p:cNvPr id="392" name="Google Shape;392;p46"/>
          <p:cNvSpPr txBox="1"/>
          <p:nvPr>
            <p:ph idx="1" type="body"/>
          </p:nvPr>
        </p:nvSpPr>
        <p:spPr>
          <a:xfrm>
            <a:off x="113825" y="1298175"/>
            <a:ext cx="4069500" cy="289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Statically typed low level programming language</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Began as a personal project, by Graydon Hoare in 2006 </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Designed to fix the memory management and allocation issues of C++</a:t>
            </a:r>
            <a:endParaRPr sz="1800">
              <a:solidFill>
                <a:schemeClr val="dk1"/>
              </a:solidFill>
            </a:endParaRPr>
          </a:p>
        </p:txBody>
      </p:sp>
      <p:sp>
        <p:nvSpPr>
          <p:cNvPr id="393" name="Google Shape;393;p46"/>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Rust</a:t>
            </a:r>
            <a:endParaRPr>
              <a:solidFill>
                <a:schemeClr val="dk1"/>
              </a:solidFill>
            </a:endParaRPr>
          </a:p>
        </p:txBody>
      </p:sp>
      <p:sp>
        <p:nvSpPr>
          <p:cNvPr id="394" name="Google Shape;394;p4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395" name="Google Shape;395;p46"/>
          <p:cNvPicPr preferRelativeResize="0"/>
          <p:nvPr/>
        </p:nvPicPr>
        <p:blipFill>
          <a:blip r:embed="rId3">
            <a:alphaModFix/>
          </a:blip>
          <a:stretch>
            <a:fillRect/>
          </a:stretch>
        </p:blipFill>
        <p:spPr>
          <a:xfrm>
            <a:off x="4710025" y="536999"/>
            <a:ext cx="4069499" cy="4069499"/>
          </a:xfrm>
          <a:prstGeom prst="rect">
            <a:avLst/>
          </a:prstGeom>
          <a:noFill/>
          <a:ln>
            <a:noFill/>
          </a:ln>
        </p:spPr>
      </p:pic>
      <p:pic>
        <p:nvPicPr>
          <p:cNvPr id="396" name="Google Shape;396;p46"/>
          <p:cNvPicPr preferRelativeResize="0"/>
          <p:nvPr/>
        </p:nvPicPr>
        <p:blipFill>
          <a:blip r:embed="rId4">
            <a:alphaModFix/>
          </a:blip>
          <a:stretch>
            <a:fillRect/>
          </a:stretch>
        </p:blipFill>
        <p:spPr>
          <a:xfrm rot="2183016">
            <a:off x="-114592" y="4246752"/>
            <a:ext cx="1168036" cy="7795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0" name="Shape 400"/>
        <p:cNvGrpSpPr/>
        <p:nvPr/>
      </p:nvGrpSpPr>
      <p:grpSpPr>
        <a:xfrm>
          <a:off x="0" y="0"/>
          <a:ext cx="0" cy="0"/>
          <a:chOff x="0" y="0"/>
          <a:chExt cx="0" cy="0"/>
        </a:xfrm>
      </p:grpSpPr>
      <p:sp>
        <p:nvSpPr>
          <p:cNvPr id="401" name="Google Shape;40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47"/>
          <p:cNvSpPr txBox="1"/>
          <p:nvPr>
            <p:ph idx="1" type="subTitle"/>
          </p:nvPr>
        </p:nvSpPr>
        <p:spPr>
          <a:xfrm>
            <a:off x="975300" y="1979250"/>
            <a:ext cx="7193400" cy="8619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b="1" lang="en" sz="4400"/>
              <a:t>Memory Management</a:t>
            </a:r>
            <a:endParaRPr b="1" sz="4400"/>
          </a:p>
        </p:txBody>
      </p:sp>
      <p:sp>
        <p:nvSpPr>
          <p:cNvPr id="403" name="Google Shape;403;p4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Rust</a:t>
            </a:r>
            <a:endParaRPr/>
          </a:p>
        </p:txBody>
      </p:sp>
      <p:sp>
        <p:nvSpPr>
          <p:cNvPr id="404" name="Google Shape;404;p4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sp>
        <p:nvSpPr>
          <p:cNvPr id="405" name="Google Shape;405;p47"/>
          <p:cNvSpPr txBox="1"/>
          <p:nvPr>
            <p:ph idx="1" type="subTitle"/>
          </p:nvPr>
        </p:nvSpPr>
        <p:spPr>
          <a:xfrm>
            <a:off x="975300" y="2772275"/>
            <a:ext cx="7193400" cy="5232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sz="2200"/>
              <a:t>Ownership and Borrowing</a:t>
            </a:r>
            <a:endParaRPr sz="2200"/>
          </a:p>
        </p:txBody>
      </p:sp>
      <p:pic>
        <p:nvPicPr>
          <p:cNvPr id="406" name="Google Shape;406;p47"/>
          <p:cNvPicPr preferRelativeResize="0"/>
          <p:nvPr/>
        </p:nvPicPr>
        <p:blipFill>
          <a:blip r:embed="rId3">
            <a:alphaModFix/>
          </a:blip>
          <a:stretch>
            <a:fillRect/>
          </a:stretch>
        </p:blipFill>
        <p:spPr>
          <a:xfrm rot="2183016">
            <a:off x="-114592" y="4246752"/>
            <a:ext cx="1168036" cy="7795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Ownership</a:t>
            </a:r>
            <a:endParaRPr>
              <a:solidFill>
                <a:schemeClr val="dk1"/>
              </a:solidFill>
            </a:endParaRPr>
          </a:p>
        </p:txBody>
      </p:sp>
      <p:sp>
        <p:nvSpPr>
          <p:cNvPr id="412" name="Google Shape;412;p48"/>
          <p:cNvSpPr txBox="1"/>
          <p:nvPr>
            <p:ph idx="1" type="body"/>
          </p:nvPr>
        </p:nvSpPr>
        <p:spPr>
          <a:xfrm>
            <a:off x="113825" y="1298175"/>
            <a:ext cx="4069500" cy="289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AutoNum type="arabicPeriod"/>
            </a:pPr>
            <a:r>
              <a:rPr lang="en" sz="1800">
                <a:solidFill>
                  <a:schemeClr val="dk1"/>
                </a:solidFill>
              </a:rPr>
              <a:t>Every </a:t>
            </a:r>
            <a:r>
              <a:rPr lang="en" sz="1800">
                <a:solidFill>
                  <a:schemeClr val="dk1"/>
                </a:solidFill>
              </a:rPr>
              <a:t>value in has an owner</a:t>
            </a:r>
            <a:endParaRPr sz="1800">
              <a:solidFill>
                <a:schemeClr val="dk1"/>
              </a:solidFill>
            </a:endParaRPr>
          </a:p>
          <a:p>
            <a:pPr indent="-342900" lvl="0" marL="457200" rtl="0" algn="l">
              <a:lnSpc>
                <a:spcPct val="100000"/>
              </a:lnSpc>
              <a:spcBef>
                <a:spcPts val="1000"/>
              </a:spcBef>
              <a:spcAft>
                <a:spcPts val="0"/>
              </a:spcAft>
              <a:buClr>
                <a:schemeClr val="dk1"/>
              </a:buClr>
              <a:buSzPts val="1800"/>
              <a:buAutoNum type="arabicPeriod"/>
            </a:pPr>
            <a:r>
              <a:rPr lang="en" sz="1800">
                <a:solidFill>
                  <a:schemeClr val="dk1"/>
                </a:solidFill>
              </a:rPr>
              <a:t>Any value can only have one owner at a time</a:t>
            </a:r>
            <a:endParaRPr sz="1800">
              <a:solidFill>
                <a:schemeClr val="dk1"/>
              </a:solidFill>
            </a:endParaRPr>
          </a:p>
          <a:p>
            <a:pPr indent="-342900" lvl="0" marL="457200" rtl="0" algn="l">
              <a:lnSpc>
                <a:spcPct val="100000"/>
              </a:lnSpc>
              <a:spcBef>
                <a:spcPts val="1000"/>
              </a:spcBef>
              <a:spcAft>
                <a:spcPts val="1000"/>
              </a:spcAft>
              <a:buClr>
                <a:schemeClr val="dk1"/>
              </a:buClr>
              <a:buSzPts val="1800"/>
              <a:buAutoNum type="arabicPeriod"/>
            </a:pPr>
            <a:r>
              <a:rPr lang="en" sz="1800">
                <a:solidFill>
                  <a:schemeClr val="dk1"/>
                </a:solidFill>
              </a:rPr>
              <a:t>A value is dropped if its owner leaves </a:t>
            </a:r>
            <a:r>
              <a:rPr i="1" lang="en" sz="1800">
                <a:solidFill>
                  <a:schemeClr val="dk1"/>
                </a:solidFill>
              </a:rPr>
              <a:t>any</a:t>
            </a:r>
            <a:r>
              <a:rPr lang="en" sz="1800">
                <a:solidFill>
                  <a:schemeClr val="dk1"/>
                </a:solidFill>
              </a:rPr>
              <a:t> scope</a:t>
            </a:r>
            <a:endParaRPr sz="1800">
              <a:solidFill>
                <a:schemeClr val="dk1"/>
              </a:solidFill>
            </a:endParaRPr>
          </a:p>
        </p:txBody>
      </p:sp>
      <p:sp>
        <p:nvSpPr>
          <p:cNvPr id="413" name="Google Shape;413;p48"/>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Rust - </a:t>
            </a:r>
            <a:r>
              <a:rPr lang="en">
                <a:solidFill>
                  <a:schemeClr val="dk1"/>
                </a:solidFill>
              </a:rPr>
              <a:t>Memory</a:t>
            </a:r>
            <a:r>
              <a:rPr lang="en">
                <a:solidFill>
                  <a:schemeClr val="dk1"/>
                </a:solidFill>
              </a:rPr>
              <a:t> Management</a:t>
            </a:r>
            <a:endParaRPr>
              <a:solidFill>
                <a:schemeClr val="dk1"/>
              </a:solidFill>
            </a:endParaRPr>
          </a:p>
        </p:txBody>
      </p:sp>
      <p:sp>
        <p:nvSpPr>
          <p:cNvPr id="414" name="Google Shape;414;p4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415" name="Google Shape;415;p48"/>
          <p:cNvPicPr preferRelativeResize="0"/>
          <p:nvPr/>
        </p:nvPicPr>
        <p:blipFill>
          <a:blip r:embed="rId3">
            <a:alphaModFix/>
          </a:blip>
          <a:stretch>
            <a:fillRect/>
          </a:stretch>
        </p:blipFill>
        <p:spPr>
          <a:xfrm rot="2183016">
            <a:off x="-114592" y="4246752"/>
            <a:ext cx="1168036" cy="779518"/>
          </a:xfrm>
          <a:prstGeom prst="rect">
            <a:avLst/>
          </a:prstGeom>
          <a:noFill/>
          <a:ln>
            <a:noFill/>
          </a:ln>
        </p:spPr>
      </p:pic>
      <p:pic>
        <p:nvPicPr>
          <p:cNvPr id="416" name="Google Shape;416;p48"/>
          <p:cNvPicPr preferRelativeResize="0"/>
          <p:nvPr/>
        </p:nvPicPr>
        <p:blipFill>
          <a:blip r:embed="rId4">
            <a:alphaModFix/>
          </a:blip>
          <a:stretch>
            <a:fillRect/>
          </a:stretch>
        </p:blipFill>
        <p:spPr>
          <a:xfrm>
            <a:off x="4572000" y="1139550"/>
            <a:ext cx="4322650" cy="283675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Borrowing</a:t>
            </a:r>
            <a:endParaRPr>
              <a:solidFill>
                <a:schemeClr val="dk1"/>
              </a:solidFill>
            </a:endParaRPr>
          </a:p>
        </p:txBody>
      </p:sp>
      <p:sp>
        <p:nvSpPr>
          <p:cNvPr id="422" name="Google Shape;422;p49"/>
          <p:cNvSpPr txBox="1"/>
          <p:nvPr>
            <p:ph idx="1" type="body"/>
          </p:nvPr>
        </p:nvSpPr>
        <p:spPr>
          <a:xfrm>
            <a:off x="113825" y="1298175"/>
            <a:ext cx="4069500" cy="289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AutoNum type="arabicPeriod"/>
            </a:pPr>
            <a:r>
              <a:rPr lang="en" sz="1800">
                <a:solidFill>
                  <a:schemeClr val="dk1"/>
                </a:solidFill>
              </a:rPr>
              <a:t>A reference must always be to a valid value</a:t>
            </a:r>
            <a:endParaRPr sz="1800">
              <a:solidFill>
                <a:schemeClr val="dk1"/>
              </a:solidFill>
            </a:endParaRPr>
          </a:p>
          <a:p>
            <a:pPr indent="-342900" lvl="0" marL="457200" rtl="0" algn="l">
              <a:lnSpc>
                <a:spcPct val="100000"/>
              </a:lnSpc>
              <a:spcBef>
                <a:spcPts val="1000"/>
              </a:spcBef>
              <a:spcAft>
                <a:spcPts val="0"/>
              </a:spcAft>
              <a:buClr>
                <a:schemeClr val="dk1"/>
              </a:buClr>
              <a:buSzPts val="1800"/>
              <a:buAutoNum type="arabicPeriod"/>
            </a:pPr>
            <a:r>
              <a:rPr lang="en" sz="1800">
                <a:solidFill>
                  <a:schemeClr val="dk1"/>
                </a:solidFill>
              </a:rPr>
              <a:t>At any given time, you can have either:</a:t>
            </a:r>
            <a:endParaRPr sz="1800">
              <a:solidFill>
                <a:schemeClr val="dk1"/>
              </a:solidFill>
            </a:endParaRPr>
          </a:p>
          <a:p>
            <a:pPr indent="-342900" lvl="1" marL="914400" rtl="0" algn="l">
              <a:lnSpc>
                <a:spcPct val="100000"/>
              </a:lnSpc>
              <a:spcBef>
                <a:spcPts val="1000"/>
              </a:spcBef>
              <a:spcAft>
                <a:spcPts val="0"/>
              </a:spcAft>
              <a:buClr>
                <a:schemeClr val="dk1"/>
              </a:buClr>
              <a:buSzPts val="1800"/>
              <a:buAutoNum type="alphaLcPeriod"/>
            </a:pPr>
            <a:r>
              <a:rPr lang="en" sz="1800">
                <a:solidFill>
                  <a:schemeClr val="dk1"/>
                </a:solidFill>
              </a:rPr>
              <a:t>Any number of immutable </a:t>
            </a:r>
            <a:r>
              <a:rPr lang="en" sz="1800">
                <a:solidFill>
                  <a:schemeClr val="dk1"/>
                </a:solidFill>
              </a:rPr>
              <a:t>references</a:t>
            </a:r>
            <a:endParaRPr sz="1800">
              <a:solidFill>
                <a:schemeClr val="dk1"/>
              </a:solidFill>
            </a:endParaRPr>
          </a:p>
          <a:p>
            <a:pPr indent="-342900" lvl="1" marL="914400" rtl="0" algn="l">
              <a:lnSpc>
                <a:spcPct val="100000"/>
              </a:lnSpc>
              <a:spcBef>
                <a:spcPts val="1000"/>
              </a:spcBef>
              <a:spcAft>
                <a:spcPts val="1000"/>
              </a:spcAft>
              <a:buClr>
                <a:schemeClr val="dk1"/>
              </a:buClr>
              <a:buSzPts val="1800"/>
              <a:buAutoNum type="alphaLcPeriod"/>
            </a:pPr>
            <a:r>
              <a:rPr lang="en" sz="1800">
                <a:solidFill>
                  <a:schemeClr val="dk1"/>
                </a:solidFill>
              </a:rPr>
              <a:t>One mutable reference</a:t>
            </a:r>
            <a:endParaRPr sz="1800">
              <a:solidFill>
                <a:schemeClr val="dk1"/>
              </a:solidFill>
            </a:endParaRPr>
          </a:p>
        </p:txBody>
      </p:sp>
      <p:sp>
        <p:nvSpPr>
          <p:cNvPr id="423" name="Google Shape;423;p4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Rust - Memory Management</a:t>
            </a:r>
            <a:endParaRPr>
              <a:solidFill>
                <a:schemeClr val="dk1"/>
              </a:solidFill>
            </a:endParaRPr>
          </a:p>
        </p:txBody>
      </p:sp>
      <p:sp>
        <p:nvSpPr>
          <p:cNvPr id="424" name="Google Shape;424;p4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425" name="Google Shape;425;p49"/>
          <p:cNvPicPr preferRelativeResize="0"/>
          <p:nvPr/>
        </p:nvPicPr>
        <p:blipFill>
          <a:blip r:embed="rId3">
            <a:alphaModFix/>
          </a:blip>
          <a:stretch>
            <a:fillRect/>
          </a:stretch>
        </p:blipFill>
        <p:spPr>
          <a:xfrm rot="2183016">
            <a:off x="-114592" y="4246752"/>
            <a:ext cx="1168036" cy="779518"/>
          </a:xfrm>
          <a:prstGeom prst="rect">
            <a:avLst/>
          </a:prstGeom>
          <a:noFill/>
          <a:ln>
            <a:noFill/>
          </a:ln>
        </p:spPr>
      </p:pic>
      <p:pic>
        <p:nvPicPr>
          <p:cNvPr id="426" name="Google Shape;426;p49"/>
          <p:cNvPicPr preferRelativeResize="0"/>
          <p:nvPr/>
        </p:nvPicPr>
        <p:blipFill>
          <a:blip r:embed="rId4">
            <a:alphaModFix/>
          </a:blip>
          <a:stretch>
            <a:fillRect/>
          </a:stretch>
        </p:blipFill>
        <p:spPr>
          <a:xfrm>
            <a:off x="4469650" y="1061500"/>
            <a:ext cx="4517426" cy="2814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0" name="Shape 430"/>
        <p:cNvGrpSpPr/>
        <p:nvPr/>
      </p:nvGrpSpPr>
      <p:grpSpPr>
        <a:xfrm>
          <a:off x="0" y="0"/>
          <a:ext cx="0" cy="0"/>
          <a:chOff x="0" y="0"/>
          <a:chExt cx="0" cy="0"/>
        </a:xfrm>
      </p:grpSpPr>
      <p:sp>
        <p:nvSpPr>
          <p:cNvPr id="431" name="Google Shape;43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2" name="Google Shape;432;p50"/>
          <p:cNvSpPr txBox="1"/>
          <p:nvPr>
            <p:ph idx="1" type="subTitle"/>
          </p:nvPr>
        </p:nvSpPr>
        <p:spPr>
          <a:xfrm>
            <a:off x="975300" y="1802100"/>
            <a:ext cx="7193400" cy="15393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b="1" lang="en" sz="4400"/>
              <a:t>Object Oriented Programming in Rust</a:t>
            </a:r>
            <a:endParaRPr b="1" sz="4400"/>
          </a:p>
        </p:txBody>
      </p:sp>
      <p:sp>
        <p:nvSpPr>
          <p:cNvPr id="433" name="Google Shape;433;p50"/>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Rust</a:t>
            </a:r>
            <a:endParaRPr/>
          </a:p>
        </p:txBody>
      </p:sp>
      <p:sp>
        <p:nvSpPr>
          <p:cNvPr id="434" name="Google Shape;434;p50"/>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pic>
        <p:nvPicPr>
          <p:cNvPr id="435" name="Google Shape;435;p50"/>
          <p:cNvPicPr preferRelativeResize="0"/>
          <p:nvPr/>
        </p:nvPicPr>
        <p:blipFill>
          <a:blip r:embed="rId3">
            <a:alphaModFix/>
          </a:blip>
          <a:stretch>
            <a:fillRect/>
          </a:stretch>
        </p:blipFill>
        <p:spPr>
          <a:xfrm rot="2183016">
            <a:off x="-114592" y="4246752"/>
            <a:ext cx="1168036" cy="7795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idx="12" type="sldNum"/>
          </p:nvPr>
        </p:nvSpPr>
        <p:spPr>
          <a:xfrm>
            <a:off x="8472458" y="466344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Chapters</a:t>
            </a:r>
            <a:endParaRPr/>
          </a:p>
        </p:txBody>
      </p:sp>
      <p:sp>
        <p:nvSpPr>
          <p:cNvPr id="228" name="Google Shape;228;p3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sp>
        <p:nvSpPr>
          <p:cNvPr id="229" name="Google Shape;229;p33"/>
          <p:cNvSpPr txBox="1"/>
          <p:nvPr/>
        </p:nvSpPr>
        <p:spPr>
          <a:xfrm>
            <a:off x="516437" y="8209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Introduction</a:t>
            </a:r>
            <a:endParaRPr b="1" sz="3650">
              <a:solidFill>
                <a:schemeClr val="dk1"/>
              </a:solidFill>
              <a:latin typeface="Merriweather"/>
              <a:ea typeface="Merriweather"/>
              <a:cs typeface="Merriweather"/>
              <a:sym typeface="Merriweather"/>
            </a:endParaRPr>
          </a:p>
        </p:txBody>
      </p:sp>
      <p:sp>
        <p:nvSpPr>
          <p:cNvPr id="230" name="Google Shape;230;p33"/>
          <p:cNvSpPr txBox="1"/>
          <p:nvPr/>
        </p:nvSpPr>
        <p:spPr>
          <a:xfrm>
            <a:off x="516437" y="16605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Analysis and Design</a:t>
            </a:r>
            <a:endParaRPr b="1" sz="3650">
              <a:solidFill>
                <a:schemeClr val="accent2"/>
              </a:solidFill>
              <a:latin typeface="Merriweather"/>
              <a:ea typeface="Merriweather"/>
              <a:cs typeface="Merriweather"/>
              <a:sym typeface="Merriweather"/>
            </a:endParaRPr>
          </a:p>
        </p:txBody>
      </p:sp>
      <p:sp>
        <p:nvSpPr>
          <p:cNvPr id="231" name="Google Shape;231;p33"/>
          <p:cNvSpPr txBox="1"/>
          <p:nvPr/>
        </p:nvSpPr>
        <p:spPr>
          <a:xfrm>
            <a:off x="516437" y="2499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Rust</a:t>
            </a:r>
            <a:endParaRPr b="1" sz="3650">
              <a:solidFill>
                <a:schemeClr val="accent2"/>
              </a:solidFill>
              <a:latin typeface="Merriweather"/>
              <a:ea typeface="Merriweather"/>
              <a:cs typeface="Merriweather"/>
              <a:sym typeface="Merriweather"/>
            </a:endParaRPr>
          </a:p>
        </p:txBody>
      </p:sp>
      <p:sp>
        <p:nvSpPr>
          <p:cNvPr id="232" name="Google Shape;232;p33"/>
          <p:cNvSpPr txBox="1"/>
          <p:nvPr/>
        </p:nvSpPr>
        <p:spPr>
          <a:xfrm>
            <a:off x="516437" y="33326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Implementation</a:t>
            </a:r>
            <a:endParaRPr b="1" sz="3650">
              <a:solidFill>
                <a:schemeClr val="accent2"/>
              </a:solidFill>
              <a:latin typeface="Merriweather"/>
              <a:ea typeface="Merriweather"/>
              <a:cs typeface="Merriweather"/>
              <a:sym typeface="Merriweather"/>
            </a:endParaRPr>
          </a:p>
        </p:txBody>
      </p:sp>
      <p:sp>
        <p:nvSpPr>
          <p:cNvPr id="233" name="Google Shape;233;p33"/>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Reflections</a:t>
            </a:r>
            <a:endParaRPr b="1" sz="3650">
              <a:solidFill>
                <a:schemeClr val="accent2"/>
              </a:solidFill>
              <a:latin typeface="Merriweather"/>
              <a:ea typeface="Merriweather"/>
              <a:cs typeface="Merriweather"/>
              <a:sym typeface="Merriweather"/>
            </a:endParaRPr>
          </a:p>
        </p:txBody>
      </p:sp>
      <p:sp>
        <p:nvSpPr>
          <p:cNvPr id="234" name="Google Shape;234;p33"/>
          <p:cNvSpPr txBox="1"/>
          <p:nvPr/>
        </p:nvSpPr>
        <p:spPr>
          <a:xfrm>
            <a:off x="196954" y="8209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35" name="Google Shape;235;p33"/>
          <p:cNvSpPr txBox="1"/>
          <p:nvPr/>
        </p:nvSpPr>
        <p:spPr>
          <a:xfrm>
            <a:off x="196954" y="16605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236" name="Google Shape;236;p33"/>
          <p:cNvSpPr txBox="1"/>
          <p:nvPr/>
        </p:nvSpPr>
        <p:spPr>
          <a:xfrm>
            <a:off x="196954" y="2499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237" name="Google Shape;237;p33"/>
          <p:cNvSpPr txBox="1"/>
          <p:nvPr/>
        </p:nvSpPr>
        <p:spPr>
          <a:xfrm>
            <a:off x="196954" y="33326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238" name="Google Shape;238;p33"/>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1"/>
          <p:cNvSpPr txBox="1"/>
          <p:nvPr>
            <p:ph type="title"/>
          </p:nvPr>
        </p:nvSpPr>
        <p:spPr>
          <a:xfrm>
            <a:off x="113825" y="405813"/>
            <a:ext cx="4374600" cy="11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Abstraction</a:t>
            </a:r>
            <a:r>
              <a:rPr lang="en">
                <a:solidFill>
                  <a:schemeClr val="dk1"/>
                </a:solidFill>
              </a:rPr>
              <a:t> and Encapsulation</a:t>
            </a:r>
            <a:endParaRPr>
              <a:solidFill>
                <a:schemeClr val="dk1"/>
              </a:solidFill>
            </a:endParaRPr>
          </a:p>
        </p:txBody>
      </p:sp>
      <p:sp>
        <p:nvSpPr>
          <p:cNvPr id="441" name="Google Shape;441;p51"/>
          <p:cNvSpPr txBox="1"/>
          <p:nvPr>
            <p:ph idx="1" type="body"/>
          </p:nvPr>
        </p:nvSpPr>
        <p:spPr>
          <a:xfrm>
            <a:off x="113825" y="1556325"/>
            <a:ext cx="4069500" cy="289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Rust doesn’t have classes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“Classes” in Rust = a struct + an implementation block</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Methods vs Functions</a:t>
            </a:r>
            <a:endParaRPr sz="1800">
              <a:solidFill>
                <a:schemeClr val="dk1"/>
              </a:solidFill>
            </a:endParaRPr>
          </a:p>
          <a:p>
            <a:pPr indent="-342900" lvl="1" marL="914400" rtl="0" algn="l">
              <a:lnSpc>
                <a:spcPct val="100000"/>
              </a:lnSpc>
              <a:spcBef>
                <a:spcPts val="1000"/>
              </a:spcBef>
              <a:spcAft>
                <a:spcPts val="0"/>
              </a:spcAft>
              <a:buClr>
                <a:schemeClr val="dk1"/>
              </a:buClr>
              <a:buSzPts val="1800"/>
              <a:buChar char="○"/>
            </a:pPr>
            <a:r>
              <a:rPr lang="en" sz="1800">
                <a:solidFill>
                  <a:schemeClr val="dk1"/>
                </a:solidFill>
              </a:rPr>
              <a:t>Methods </a:t>
            </a:r>
            <a:r>
              <a:rPr lang="en" sz="1800">
                <a:solidFill>
                  <a:schemeClr val="dk1"/>
                </a:solidFill>
              </a:rPr>
              <a:t>can be thought of as </a:t>
            </a:r>
            <a:r>
              <a:rPr lang="en" sz="1800">
                <a:solidFill>
                  <a:schemeClr val="dk1"/>
                </a:solidFill>
              </a:rPr>
              <a:t>functions defined in the context of a struct</a:t>
            </a:r>
            <a:endParaRPr sz="1800">
              <a:solidFill>
                <a:schemeClr val="dk1"/>
              </a:solidFill>
            </a:endParaRPr>
          </a:p>
          <a:p>
            <a:pPr indent="-342900" lvl="1" marL="914400" rtl="0" algn="l">
              <a:lnSpc>
                <a:spcPct val="100000"/>
              </a:lnSpc>
              <a:spcBef>
                <a:spcPts val="1000"/>
              </a:spcBef>
              <a:spcAft>
                <a:spcPts val="1000"/>
              </a:spcAft>
              <a:buClr>
                <a:schemeClr val="dk1"/>
              </a:buClr>
              <a:buSzPts val="1800"/>
              <a:buChar char="○"/>
            </a:pPr>
            <a:r>
              <a:rPr lang="en" sz="1800">
                <a:solidFill>
                  <a:schemeClr val="dk1"/>
                </a:solidFill>
              </a:rPr>
              <a:t>A method’s first parameter is always self</a:t>
            </a:r>
            <a:endParaRPr sz="1800">
              <a:solidFill>
                <a:schemeClr val="dk1"/>
              </a:solidFill>
            </a:endParaRPr>
          </a:p>
        </p:txBody>
      </p:sp>
      <p:sp>
        <p:nvSpPr>
          <p:cNvPr id="442" name="Google Shape;442;p5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Rust - OOP</a:t>
            </a:r>
            <a:endParaRPr>
              <a:solidFill>
                <a:schemeClr val="dk1"/>
              </a:solidFill>
            </a:endParaRPr>
          </a:p>
        </p:txBody>
      </p:sp>
      <p:sp>
        <p:nvSpPr>
          <p:cNvPr id="443" name="Google Shape;443;p5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444" name="Google Shape;444;p51"/>
          <p:cNvPicPr preferRelativeResize="0"/>
          <p:nvPr/>
        </p:nvPicPr>
        <p:blipFill>
          <a:blip r:embed="rId4">
            <a:alphaModFix/>
          </a:blip>
          <a:stretch>
            <a:fillRect/>
          </a:stretch>
        </p:blipFill>
        <p:spPr>
          <a:xfrm rot="2183016">
            <a:off x="-114592" y="4246752"/>
            <a:ext cx="1168036" cy="779518"/>
          </a:xfrm>
          <a:prstGeom prst="rect">
            <a:avLst/>
          </a:prstGeom>
          <a:noFill/>
          <a:ln>
            <a:noFill/>
          </a:ln>
        </p:spPr>
      </p:pic>
      <p:pic>
        <p:nvPicPr>
          <p:cNvPr id="445" name="Google Shape;445;p51"/>
          <p:cNvPicPr preferRelativeResize="0"/>
          <p:nvPr/>
        </p:nvPicPr>
        <p:blipFill>
          <a:blip r:embed="rId5">
            <a:alphaModFix/>
          </a:blip>
          <a:stretch>
            <a:fillRect/>
          </a:stretch>
        </p:blipFill>
        <p:spPr>
          <a:xfrm>
            <a:off x="4488425" y="930550"/>
            <a:ext cx="4471025" cy="32823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9" name="Shape 449"/>
        <p:cNvGrpSpPr/>
        <p:nvPr/>
      </p:nvGrpSpPr>
      <p:grpSpPr>
        <a:xfrm>
          <a:off x="0" y="0"/>
          <a:ext cx="0" cy="0"/>
          <a:chOff x="0" y="0"/>
          <a:chExt cx="0" cy="0"/>
        </a:xfrm>
      </p:grpSpPr>
      <p:sp>
        <p:nvSpPr>
          <p:cNvPr id="450" name="Google Shape;450;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52"/>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Rust - OOP</a:t>
            </a:r>
            <a:endParaRPr/>
          </a:p>
        </p:txBody>
      </p:sp>
      <p:sp>
        <p:nvSpPr>
          <p:cNvPr id="452" name="Google Shape;452;p52"/>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pic>
        <p:nvPicPr>
          <p:cNvPr id="453" name="Google Shape;453;p52"/>
          <p:cNvPicPr preferRelativeResize="0"/>
          <p:nvPr/>
        </p:nvPicPr>
        <p:blipFill>
          <a:blip r:embed="rId3">
            <a:alphaModFix/>
          </a:blip>
          <a:stretch>
            <a:fillRect/>
          </a:stretch>
        </p:blipFill>
        <p:spPr>
          <a:xfrm>
            <a:off x="488175" y="474850"/>
            <a:ext cx="8167658" cy="4193793"/>
          </a:xfrm>
          <a:prstGeom prst="rect">
            <a:avLst/>
          </a:prstGeom>
          <a:noFill/>
          <a:ln>
            <a:noFill/>
          </a:ln>
        </p:spPr>
      </p:pic>
      <p:pic>
        <p:nvPicPr>
          <p:cNvPr id="454" name="Google Shape;454;p52"/>
          <p:cNvPicPr preferRelativeResize="0"/>
          <p:nvPr/>
        </p:nvPicPr>
        <p:blipFill>
          <a:blip r:embed="rId4">
            <a:alphaModFix/>
          </a:blip>
          <a:stretch>
            <a:fillRect/>
          </a:stretch>
        </p:blipFill>
        <p:spPr>
          <a:xfrm rot="2183016">
            <a:off x="-114592" y="4246752"/>
            <a:ext cx="1168036" cy="7795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3"/>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Traits</a:t>
            </a:r>
            <a:endParaRPr>
              <a:solidFill>
                <a:schemeClr val="dk1"/>
              </a:solidFill>
            </a:endParaRPr>
          </a:p>
        </p:txBody>
      </p:sp>
      <p:sp>
        <p:nvSpPr>
          <p:cNvPr id="460" name="Google Shape;460;p53"/>
          <p:cNvSpPr txBox="1"/>
          <p:nvPr>
            <p:ph idx="1" type="body"/>
          </p:nvPr>
        </p:nvSpPr>
        <p:spPr>
          <a:xfrm>
            <a:off x="113825" y="1298175"/>
            <a:ext cx="4069500" cy="289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Inheritance doesn’t exist in Rust, and instead uses trait objects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Traits define behaviors shared by their objects implementing them</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Rust uses generics and traits to achieve bounded parametric polymorphism</a:t>
            </a:r>
            <a:endParaRPr sz="1800">
              <a:solidFill>
                <a:schemeClr val="dk1"/>
              </a:solidFill>
            </a:endParaRPr>
          </a:p>
        </p:txBody>
      </p:sp>
      <p:sp>
        <p:nvSpPr>
          <p:cNvPr id="461" name="Google Shape;461;p53"/>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Rust - OOP</a:t>
            </a:r>
            <a:endParaRPr>
              <a:solidFill>
                <a:schemeClr val="dk1"/>
              </a:solidFill>
            </a:endParaRPr>
          </a:p>
        </p:txBody>
      </p:sp>
      <p:sp>
        <p:nvSpPr>
          <p:cNvPr id="462" name="Google Shape;462;p53"/>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463" name="Google Shape;463;p53"/>
          <p:cNvPicPr preferRelativeResize="0"/>
          <p:nvPr/>
        </p:nvPicPr>
        <p:blipFill>
          <a:blip r:embed="rId3">
            <a:alphaModFix/>
          </a:blip>
          <a:stretch>
            <a:fillRect/>
          </a:stretch>
        </p:blipFill>
        <p:spPr>
          <a:xfrm rot="2183016">
            <a:off x="-114592" y="4246752"/>
            <a:ext cx="1168036" cy="779518"/>
          </a:xfrm>
          <a:prstGeom prst="rect">
            <a:avLst/>
          </a:prstGeom>
          <a:noFill/>
          <a:ln>
            <a:noFill/>
          </a:ln>
        </p:spPr>
      </p:pic>
      <p:pic>
        <p:nvPicPr>
          <p:cNvPr id="464" name="Google Shape;464;p53"/>
          <p:cNvPicPr preferRelativeResize="0"/>
          <p:nvPr/>
        </p:nvPicPr>
        <p:blipFill>
          <a:blip r:embed="rId4">
            <a:alphaModFix/>
          </a:blip>
          <a:stretch>
            <a:fillRect/>
          </a:stretch>
        </p:blipFill>
        <p:spPr>
          <a:xfrm>
            <a:off x="4962675" y="1609725"/>
            <a:ext cx="3533775" cy="1924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8" name="Shape 468"/>
        <p:cNvGrpSpPr/>
        <p:nvPr/>
      </p:nvGrpSpPr>
      <p:grpSpPr>
        <a:xfrm>
          <a:off x="0" y="0"/>
          <a:ext cx="0" cy="0"/>
          <a:chOff x="0" y="0"/>
          <a:chExt cx="0" cy="0"/>
        </a:xfrm>
      </p:grpSpPr>
      <p:sp>
        <p:nvSpPr>
          <p:cNvPr id="469" name="Google Shape;46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0" name="Google Shape;470;p54"/>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Rust - OOP</a:t>
            </a:r>
            <a:endParaRPr/>
          </a:p>
        </p:txBody>
      </p:sp>
      <p:sp>
        <p:nvSpPr>
          <p:cNvPr id="471" name="Google Shape;471;p5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pic>
        <p:nvPicPr>
          <p:cNvPr id="472" name="Google Shape;472;p54"/>
          <p:cNvPicPr preferRelativeResize="0"/>
          <p:nvPr/>
        </p:nvPicPr>
        <p:blipFill>
          <a:blip r:embed="rId3">
            <a:alphaModFix/>
          </a:blip>
          <a:stretch>
            <a:fillRect/>
          </a:stretch>
        </p:blipFill>
        <p:spPr>
          <a:xfrm rot="2183016">
            <a:off x="-114592" y="4246752"/>
            <a:ext cx="1168036" cy="779518"/>
          </a:xfrm>
          <a:prstGeom prst="rect">
            <a:avLst/>
          </a:prstGeom>
          <a:noFill/>
          <a:ln>
            <a:noFill/>
          </a:ln>
        </p:spPr>
      </p:pic>
      <p:pic>
        <p:nvPicPr>
          <p:cNvPr id="473" name="Google Shape;473;p54"/>
          <p:cNvPicPr preferRelativeResize="0"/>
          <p:nvPr/>
        </p:nvPicPr>
        <p:blipFill>
          <a:blip r:embed="rId4">
            <a:alphaModFix/>
          </a:blip>
          <a:stretch>
            <a:fillRect/>
          </a:stretch>
        </p:blipFill>
        <p:spPr>
          <a:xfrm>
            <a:off x="197377" y="477925"/>
            <a:ext cx="3662886" cy="3498376"/>
          </a:xfrm>
          <a:prstGeom prst="rect">
            <a:avLst/>
          </a:prstGeom>
          <a:noFill/>
          <a:ln>
            <a:noFill/>
          </a:ln>
        </p:spPr>
      </p:pic>
      <p:pic>
        <p:nvPicPr>
          <p:cNvPr id="474" name="Google Shape;474;p54"/>
          <p:cNvPicPr preferRelativeResize="0"/>
          <p:nvPr/>
        </p:nvPicPr>
        <p:blipFill>
          <a:blip r:embed="rId5">
            <a:alphaModFix/>
          </a:blip>
          <a:stretch>
            <a:fillRect/>
          </a:stretch>
        </p:blipFill>
        <p:spPr>
          <a:xfrm>
            <a:off x="3967688" y="477925"/>
            <a:ext cx="4978937" cy="2981573"/>
          </a:xfrm>
          <a:prstGeom prst="rect">
            <a:avLst/>
          </a:prstGeom>
          <a:noFill/>
          <a:ln>
            <a:noFill/>
          </a:ln>
        </p:spPr>
      </p:pic>
      <p:pic>
        <p:nvPicPr>
          <p:cNvPr id="475" name="Google Shape;475;p54"/>
          <p:cNvPicPr preferRelativeResize="0"/>
          <p:nvPr/>
        </p:nvPicPr>
        <p:blipFill>
          <a:blip r:embed="rId6">
            <a:alphaModFix/>
          </a:blip>
          <a:stretch>
            <a:fillRect/>
          </a:stretch>
        </p:blipFill>
        <p:spPr>
          <a:xfrm>
            <a:off x="3967700" y="3591875"/>
            <a:ext cx="4978925" cy="11747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5"/>
          <p:cNvSpPr txBox="1"/>
          <p:nvPr>
            <p:ph idx="12" type="sldNum"/>
          </p:nvPr>
        </p:nvSpPr>
        <p:spPr>
          <a:xfrm>
            <a:off x="8472458" y="466344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5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Chapters</a:t>
            </a:r>
            <a:endParaRPr/>
          </a:p>
        </p:txBody>
      </p:sp>
      <p:sp>
        <p:nvSpPr>
          <p:cNvPr id="482" name="Google Shape;482;p5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sp>
        <p:nvSpPr>
          <p:cNvPr id="483" name="Google Shape;483;p55"/>
          <p:cNvSpPr txBox="1"/>
          <p:nvPr/>
        </p:nvSpPr>
        <p:spPr>
          <a:xfrm>
            <a:off x="516437" y="8209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Introduction</a:t>
            </a:r>
            <a:endParaRPr b="1" sz="3650">
              <a:solidFill>
                <a:schemeClr val="accent2"/>
              </a:solidFill>
              <a:latin typeface="Merriweather"/>
              <a:ea typeface="Merriweather"/>
              <a:cs typeface="Merriweather"/>
              <a:sym typeface="Merriweather"/>
            </a:endParaRPr>
          </a:p>
        </p:txBody>
      </p:sp>
      <p:sp>
        <p:nvSpPr>
          <p:cNvPr id="484" name="Google Shape;484;p55"/>
          <p:cNvSpPr txBox="1"/>
          <p:nvPr/>
        </p:nvSpPr>
        <p:spPr>
          <a:xfrm>
            <a:off x="516437" y="16605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Analysis and Design</a:t>
            </a:r>
            <a:endParaRPr b="1" sz="3650">
              <a:solidFill>
                <a:schemeClr val="accent2"/>
              </a:solidFill>
              <a:latin typeface="Merriweather"/>
              <a:ea typeface="Merriweather"/>
              <a:cs typeface="Merriweather"/>
              <a:sym typeface="Merriweather"/>
            </a:endParaRPr>
          </a:p>
        </p:txBody>
      </p:sp>
      <p:sp>
        <p:nvSpPr>
          <p:cNvPr id="485" name="Google Shape;485;p55"/>
          <p:cNvSpPr txBox="1"/>
          <p:nvPr/>
        </p:nvSpPr>
        <p:spPr>
          <a:xfrm>
            <a:off x="516437" y="2499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Rust</a:t>
            </a:r>
            <a:endParaRPr b="1" sz="3650">
              <a:solidFill>
                <a:schemeClr val="accent2"/>
              </a:solidFill>
              <a:latin typeface="Merriweather"/>
              <a:ea typeface="Merriweather"/>
              <a:cs typeface="Merriweather"/>
              <a:sym typeface="Merriweather"/>
            </a:endParaRPr>
          </a:p>
        </p:txBody>
      </p:sp>
      <p:sp>
        <p:nvSpPr>
          <p:cNvPr id="486" name="Google Shape;486;p55"/>
          <p:cNvSpPr txBox="1"/>
          <p:nvPr/>
        </p:nvSpPr>
        <p:spPr>
          <a:xfrm>
            <a:off x="516437" y="33326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Implementation</a:t>
            </a:r>
            <a:endParaRPr b="1" sz="3650">
              <a:solidFill>
                <a:schemeClr val="dk1"/>
              </a:solidFill>
              <a:latin typeface="Merriweather"/>
              <a:ea typeface="Merriweather"/>
              <a:cs typeface="Merriweather"/>
              <a:sym typeface="Merriweather"/>
            </a:endParaRPr>
          </a:p>
        </p:txBody>
      </p:sp>
      <p:sp>
        <p:nvSpPr>
          <p:cNvPr id="487" name="Google Shape;487;p55"/>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Reflections</a:t>
            </a:r>
            <a:endParaRPr b="1" sz="3650">
              <a:solidFill>
                <a:schemeClr val="accent2"/>
              </a:solidFill>
              <a:latin typeface="Merriweather"/>
              <a:ea typeface="Merriweather"/>
              <a:cs typeface="Merriweather"/>
              <a:sym typeface="Merriweather"/>
            </a:endParaRPr>
          </a:p>
        </p:txBody>
      </p:sp>
      <p:sp>
        <p:nvSpPr>
          <p:cNvPr id="488" name="Google Shape;488;p55"/>
          <p:cNvSpPr txBox="1"/>
          <p:nvPr/>
        </p:nvSpPr>
        <p:spPr>
          <a:xfrm>
            <a:off x="196954" y="8209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489" name="Google Shape;489;p55"/>
          <p:cNvSpPr txBox="1"/>
          <p:nvPr/>
        </p:nvSpPr>
        <p:spPr>
          <a:xfrm>
            <a:off x="196954" y="16605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490" name="Google Shape;490;p55"/>
          <p:cNvSpPr txBox="1"/>
          <p:nvPr/>
        </p:nvSpPr>
        <p:spPr>
          <a:xfrm>
            <a:off x="196954" y="2499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4"/>
                </a:solidFill>
                <a:latin typeface="Merriweather"/>
                <a:ea typeface="Merriweather"/>
                <a:cs typeface="Merriweather"/>
                <a:sym typeface="Merriweather"/>
              </a:rPr>
              <a:t>3.</a:t>
            </a:r>
            <a:endParaRPr b="1" sz="1450">
              <a:solidFill>
                <a:schemeClr val="accent4"/>
              </a:solidFill>
              <a:latin typeface="Merriweather"/>
              <a:ea typeface="Merriweather"/>
              <a:cs typeface="Merriweather"/>
              <a:sym typeface="Merriweather"/>
            </a:endParaRPr>
          </a:p>
        </p:txBody>
      </p:sp>
      <p:sp>
        <p:nvSpPr>
          <p:cNvPr id="491" name="Google Shape;491;p55"/>
          <p:cNvSpPr txBox="1"/>
          <p:nvPr/>
        </p:nvSpPr>
        <p:spPr>
          <a:xfrm>
            <a:off x="196954" y="33326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492" name="Google Shape;492;p55"/>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6"/>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The Pipeline</a:t>
            </a:r>
            <a:endParaRPr>
              <a:solidFill>
                <a:schemeClr val="dk1"/>
              </a:solidFill>
            </a:endParaRPr>
          </a:p>
        </p:txBody>
      </p:sp>
      <p:sp>
        <p:nvSpPr>
          <p:cNvPr id="498" name="Google Shape;498;p56"/>
          <p:cNvSpPr txBox="1"/>
          <p:nvPr>
            <p:ph idx="1" type="body"/>
          </p:nvPr>
        </p:nvSpPr>
        <p:spPr>
          <a:xfrm>
            <a:off x="113825" y="1139550"/>
            <a:ext cx="4069500" cy="3884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MapProcessor holds onto </a:t>
            </a:r>
            <a:r>
              <a:rPr lang="en" sz="1800">
                <a:solidFill>
                  <a:schemeClr val="dk1"/>
                </a:solidFill>
              </a:rPr>
              <a:t>everything, delegating to tasks to each phase of the pipeline’s respective object</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MapGenerator implements another compose and delegate pattern, passing necessary info to each feature generators’ respective delegates</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ImageGenerator uses interpreted image data and the image crate to create map image and save it to a file</a:t>
            </a:r>
            <a:endParaRPr sz="1800">
              <a:solidFill>
                <a:schemeClr val="dk1"/>
              </a:solidFill>
            </a:endParaRPr>
          </a:p>
        </p:txBody>
      </p:sp>
      <p:sp>
        <p:nvSpPr>
          <p:cNvPr id="499" name="Google Shape;499;p56"/>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Implementation</a:t>
            </a:r>
            <a:endParaRPr>
              <a:solidFill>
                <a:schemeClr val="dk1"/>
              </a:solidFill>
            </a:endParaRPr>
          </a:p>
        </p:txBody>
      </p:sp>
      <p:sp>
        <p:nvSpPr>
          <p:cNvPr id="500" name="Google Shape;500;p5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501" name="Google Shape;501;p56"/>
          <p:cNvPicPr preferRelativeResize="0"/>
          <p:nvPr/>
        </p:nvPicPr>
        <p:blipFill>
          <a:blip r:embed="rId4">
            <a:alphaModFix/>
          </a:blip>
          <a:stretch>
            <a:fillRect/>
          </a:stretch>
        </p:blipFill>
        <p:spPr>
          <a:xfrm>
            <a:off x="4472508" y="2261875"/>
            <a:ext cx="4548518" cy="2013525"/>
          </a:xfrm>
          <a:prstGeom prst="rect">
            <a:avLst/>
          </a:prstGeom>
          <a:noFill/>
          <a:ln>
            <a:noFill/>
          </a:ln>
        </p:spPr>
      </p:pic>
      <p:pic>
        <p:nvPicPr>
          <p:cNvPr id="502" name="Google Shape;502;p56"/>
          <p:cNvPicPr preferRelativeResize="0"/>
          <p:nvPr/>
        </p:nvPicPr>
        <p:blipFill>
          <a:blip r:embed="rId5">
            <a:alphaModFix/>
          </a:blip>
          <a:stretch>
            <a:fillRect/>
          </a:stretch>
        </p:blipFill>
        <p:spPr>
          <a:xfrm>
            <a:off x="4472500" y="973400"/>
            <a:ext cx="4548526" cy="10966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6" name="Shape 506"/>
        <p:cNvGrpSpPr/>
        <p:nvPr/>
      </p:nvGrpSpPr>
      <p:grpSpPr>
        <a:xfrm>
          <a:off x="0" y="0"/>
          <a:ext cx="0" cy="0"/>
          <a:chOff x="0" y="0"/>
          <a:chExt cx="0" cy="0"/>
        </a:xfrm>
      </p:grpSpPr>
      <p:sp>
        <p:nvSpPr>
          <p:cNvPr id="507" name="Google Shape;50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8" name="Google Shape;508;p57"/>
          <p:cNvSpPr txBox="1"/>
          <p:nvPr>
            <p:ph idx="1" type="subTitle"/>
          </p:nvPr>
        </p:nvSpPr>
        <p:spPr>
          <a:xfrm>
            <a:off x="975300" y="1916425"/>
            <a:ext cx="7193400" cy="8619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b="1" lang="en" sz="4400"/>
              <a:t>Feature Generators</a:t>
            </a:r>
            <a:endParaRPr b="1" sz="4400"/>
          </a:p>
        </p:txBody>
      </p:sp>
      <p:sp>
        <p:nvSpPr>
          <p:cNvPr id="509" name="Google Shape;509;p5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Implementation</a:t>
            </a:r>
            <a:endParaRPr/>
          </a:p>
        </p:txBody>
      </p:sp>
      <p:sp>
        <p:nvSpPr>
          <p:cNvPr id="510" name="Google Shape;510;p5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ph type="title"/>
          </p:nvPr>
        </p:nvSpPr>
        <p:spPr>
          <a:xfrm>
            <a:off x="113825" y="405825"/>
            <a:ext cx="4191900" cy="11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Impact</a:t>
            </a:r>
            <a:br>
              <a:rPr lang="en">
                <a:solidFill>
                  <a:schemeClr val="dk1"/>
                </a:solidFill>
              </a:rPr>
            </a:br>
            <a:r>
              <a:rPr lang="en">
                <a:solidFill>
                  <a:schemeClr val="dk1"/>
                </a:solidFill>
              </a:rPr>
              <a:t>Generator</a:t>
            </a:r>
            <a:endParaRPr>
              <a:solidFill>
                <a:schemeClr val="dk1"/>
              </a:solidFill>
            </a:endParaRPr>
          </a:p>
        </p:txBody>
      </p:sp>
      <p:sp>
        <p:nvSpPr>
          <p:cNvPr id="516" name="Google Shape;516;p58"/>
          <p:cNvSpPr txBox="1"/>
          <p:nvPr>
            <p:ph idx="1" type="body"/>
          </p:nvPr>
        </p:nvSpPr>
        <p:spPr>
          <a:xfrm>
            <a:off x="113825" y="1556325"/>
            <a:ext cx="4069500" cy="32823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Char char="●"/>
            </a:pPr>
            <a:r>
              <a:rPr lang="en" sz="1700">
                <a:solidFill>
                  <a:schemeClr val="dk1"/>
                </a:solidFill>
              </a:rPr>
              <a:t>Takes in a number of impacts to generate, and a size distribution range</a:t>
            </a:r>
            <a:endParaRPr sz="1700">
              <a:solidFill>
                <a:schemeClr val="dk1"/>
              </a:solidFill>
            </a:endParaRPr>
          </a:p>
          <a:p>
            <a:pPr indent="0" lvl="0" marL="0" rtl="0" algn="l">
              <a:lnSpc>
                <a:spcPct val="100000"/>
              </a:lnSpc>
              <a:spcBef>
                <a:spcPts val="1000"/>
              </a:spcBef>
              <a:spcAft>
                <a:spcPts val="0"/>
              </a:spcAft>
              <a:buNone/>
            </a:pPr>
            <a:r>
              <a:rPr b="1" lang="en" sz="1800">
                <a:solidFill>
                  <a:schemeClr val="dk1"/>
                </a:solidFill>
                <a:latin typeface="Merriweather"/>
                <a:ea typeface="Merriweather"/>
                <a:cs typeface="Merriweather"/>
                <a:sym typeface="Merriweather"/>
              </a:rPr>
              <a:t>For each crater</a:t>
            </a:r>
            <a:endParaRPr b="1" sz="1800">
              <a:solidFill>
                <a:schemeClr val="dk1"/>
              </a:solidFill>
              <a:latin typeface="Merriweather"/>
              <a:ea typeface="Merriweather"/>
              <a:cs typeface="Merriweather"/>
              <a:sym typeface="Merriweather"/>
            </a:endParaRPr>
          </a:p>
          <a:p>
            <a:pPr indent="-336550" lvl="0" marL="457200" rtl="0" algn="l">
              <a:lnSpc>
                <a:spcPct val="100000"/>
              </a:lnSpc>
              <a:spcBef>
                <a:spcPts val="1000"/>
              </a:spcBef>
              <a:spcAft>
                <a:spcPts val="0"/>
              </a:spcAft>
              <a:buClr>
                <a:schemeClr val="dk1"/>
              </a:buClr>
              <a:buSzPts val="1700"/>
              <a:buChar char="●"/>
            </a:pPr>
            <a:r>
              <a:rPr lang="en" sz="1700">
                <a:solidFill>
                  <a:schemeClr val="dk1"/>
                </a:solidFill>
              </a:rPr>
              <a:t>Chooses random coordinate</a:t>
            </a:r>
            <a:endParaRPr sz="1700">
              <a:solidFill>
                <a:schemeClr val="dk1"/>
              </a:solidFill>
            </a:endParaRPr>
          </a:p>
          <a:p>
            <a:pPr indent="-336550" lvl="0" marL="457200" rtl="0" algn="l">
              <a:lnSpc>
                <a:spcPct val="100000"/>
              </a:lnSpc>
              <a:spcBef>
                <a:spcPts val="1000"/>
              </a:spcBef>
              <a:spcAft>
                <a:spcPts val="0"/>
              </a:spcAft>
              <a:buClr>
                <a:schemeClr val="dk1"/>
              </a:buClr>
              <a:buSzPts val="1700"/>
              <a:buChar char="●"/>
            </a:pPr>
            <a:r>
              <a:rPr lang="en" sz="1700">
                <a:solidFill>
                  <a:schemeClr val="dk1"/>
                </a:solidFill>
              </a:rPr>
              <a:t>Generates a random crater depth</a:t>
            </a:r>
            <a:endParaRPr sz="1700">
              <a:solidFill>
                <a:schemeClr val="dk1"/>
              </a:solidFill>
            </a:endParaRPr>
          </a:p>
          <a:p>
            <a:pPr indent="-336550" lvl="0" marL="457200" rtl="0" algn="l">
              <a:lnSpc>
                <a:spcPct val="100000"/>
              </a:lnSpc>
              <a:spcBef>
                <a:spcPts val="1000"/>
              </a:spcBef>
              <a:spcAft>
                <a:spcPts val="0"/>
              </a:spcAft>
              <a:buClr>
                <a:schemeClr val="dk1"/>
              </a:buClr>
              <a:buSzPts val="1700"/>
              <a:buChar char="●"/>
            </a:pPr>
            <a:r>
              <a:rPr lang="en" sz="1700">
                <a:solidFill>
                  <a:schemeClr val="dk1"/>
                </a:solidFill>
              </a:rPr>
              <a:t>Calculates that crater’s transient and rim radii</a:t>
            </a:r>
            <a:endParaRPr sz="1700">
              <a:solidFill>
                <a:schemeClr val="dk1"/>
              </a:solidFill>
            </a:endParaRPr>
          </a:p>
          <a:p>
            <a:pPr indent="-336550" lvl="0" marL="457200" rtl="0" algn="l">
              <a:lnSpc>
                <a:spcPct val="100000"/>
              </a:lnSpc>
              <a:spcBef>
                <a:spcPts val="1000"/>
              </a:spcBef>
              <a:spcAft>
                <a:spcPts val="1000"/>
              </a:spcAft>
              <a:buClr>
                <a:schemeClr val="dk1"/>
              </a:buClr>
              <a:buSzPts val="1700"/>
              <a:buChar char="●"/>
            </a:pPr>
            <a:r>
              <a:rPr lang="en" sz="1700">
                <a:solidFill>
                  <a:schemeClr val="dk1"/>
                </a:solidFill>
              </a:rPr>
              <a:t>Generates crater</a:t>
            </a:r>
            <a:endParaRPr sz="1700">
              <a:solidFill>
                <a:schemeClr val="dk1"/>
              </a:solidFill>
            </a:endParaRPr>
          </a:p>
        </p:txBody>
      </p:sp>
      <p:sp>
        <p:nvSpPr>
          <p:cNvPr id="517" name="Google Shape;517;p58"/>
          <p:cNvSpPr txBox="1"/>
          <p:nvPr>
            <p:ph idx="2" type="body"/>
          </p:nvPr>
        </p:nvSpPr>
        <p:spPr>
          <a:xfrm>
            <a:off x="196950" y="196725"/>
            <a:ext cx="22842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Implementation - Feature Generators</a:t>
            </a:r>
            <a:endParaRPr>
              <a:solidFill>
                <a:schemeClr val="dk1"/>
              </a:solidFill>
            </a:endParaRPr>
          </a:p>
        </p:txBody>
      </p:sp>
      <p:sp>
        <p:nvSpPr>
          <p:cNvPr id="518" name="Google Shape;518;p5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519" name="Google Shape;519;p58"/>
          <p:cNvPicPr preferRelativeResize="0"/>
          <p:nvPr/>
        </p:nvPicPr>
        <p:blipFill>
          <a:blip r:embed="rId4">
            <a:alphaModFix/>
          </a:blip>
          <a:stretch>
            <a:fillRect/>
          </a:stretch>
        </p:blipFill>
        <p:spPr>
          <a:xfrm>
            <a:off x="4487550" y="737038"/>
            <a:ext cx="4533476" cy="36694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23" name="Shape 523"/>
        <p:cNvGrpSpPr/>
        <p:nvPr/>
      </p:nvGrpSpPr>
      <p:grpSpPr>
        <a:xfrm>
          <a:off x="0" y="0"/>
          <a:ext cx="0" cy="0"/>
          <a:chOff x="0" y="0"/>
          <a:chExt cx="0" cy="0"/>
        </a:xfrm>
      </p:grpSpPr>
      <p:sp>
        <p:nvSpPr>
          <p:cNvPr id="524" name="Google Shape;52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5" name="Google Shape;525;p59"/>
          <p:cNvSpPr txBox="1"/>
          <p:nvPr>
            <p:ph idx="2" type="body"/>
          </p:nvPr>
        </p:nvSpPr>
        <p:spPr>
          <a:xfrm>
            <a:off x="196950" y="196725"/>
            <a:ext cx="22287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Implementation - Feature Generators</a:t>
            </a:r>
            <a:endParaRPr/>
          </a:p>
        </p:txBody>
      </p:sp>
      <p:sp>
        <p:nvSpPr>
          <p:cNvPr id="526" name="Google Shape;526;p5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pic>
        <p:nvPicPr>
          <p:cNvPr id="527" name="Google Shape;527;p59"/>
          <p:cNvPicPr preferRelativeResize="0"/>
          <p:nvPr/>
        </p:nvPicPr>
        <p:blipFill>
          <a:blip r:embed="rId3">
            <a:alphaModFix/>
          </a:blip>
          <a:stretch>
            <a:fillRect/>
          </a:stretch>
        </p:blipFill>
        <p:spPr>
          <a:xfrm>
            <a:off x="631663" y="405825"/>
            <a:ext cx="7880668" cy="4432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1" name="Shape 531"/>
        <p:cNvGrpSpPr/>
        <p:nvPr/>
      </p:nvGrpSpPr>
      <p:grpSpPr>
        <a:xfrm>
          <a:off x="0" y="0"/>
          <a:ext cx="0" cy="0"/>
          <a:chOff x="0" y="0"/>
          <a:chExt cx="0" cy="0"/>
        </a:xfrm>
      </p:grpSpPr>
      <p:sp>
        <p:nvSpPr>
          <p:cNvPr id="532" name="Google Shape;532;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60"/>
          <p:cNvSpPr txBox="1"/>
          <p:nvPr>
            <p:ph idx="2" type="body"/>
          </p:nvPr>
        </p:nvSpPr>
        <p:spPr>
          <a:xfrm>
            <a:off x="196950" y="196725"/>
            <a:ext cx="22287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Implementation - feature Generators</a:t>
            </a:r>
            <a:endParaRPr/>
          </a:p>
        </p:txBody>
      </p:sp>
      <p:sp>
        <p:nvSpPr>
          <p:cNvPr id="534" name="Google Shape;534;p60"/>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pic>
        <p:nvPicPr>
          <p:cNvPr id="535" name="Google Shape;535;p60"/>
          <p:cNvPicPr preferRelativeResize="0"/>
          <p:nvPr/>
        </p:nvPicPr>
        <p:blipFill>
          <a:blip r:embed="rId3">
            <a:alphaModFix/>
          </a:blip>
          <a:stretch>
            <a:fillRect/>
          </a:stretch>
        </p:blipFill>
        <p:spPr>
          <a:xfrm>
            <a:off x="631663" y="405825"/>
            <a:ext cx="7880668" cy="4432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Concept</a:t>
            </a:r>
            <a:endParaRPr>
              <a:solidFill>
                <a:schemeClr val="dk1"/>
              </a:solidFill>
            </a:endParaRPr>
          </a:p>
        </p:txBody>
      </p:sp>
      <p:sp>
        <p:nvSpPr>
          <p:cNvPr id="244" name="Google Shape;244;p34"/>
          <p:cNvSpPr txBox="1"/>
          <p:nvPr>
            <p:ph idx="1" type="body"/>
          </p:nvPr>
        </p:nvSpPr>
        <p:spPr>
          <a:xfrm>
            <a:off x="113825" y="1298175"/>
            <a:ext cx="4069500" cy="364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1000"/>
              </a:spcBef>
              <a:spcAft>
                <a:spcPts val="0"/>
              </a:spcAft>
              <a:buClr>
                <a:schemeClr val="dk1"/>
              </a:buClr>
              <a:buSzPts val="1800"/>
              <a:buChar char="●"/>
            </a:pPr>
            <a:r>
              <a:rPr lang="en" sz="1800">
                <a:solidFill>
                  <a:schemeClr val="dk1"/>
                </a:solidFill>
              </a:rPr>
              <a:t>Procedural map generation often relies almost exclusively  on some combination of noise generation to create maps </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Minimize that by </a:t>
            </a:r>
            <a:r>
              <a:rPr lang="en" sz="1800">
                <a:solidFill>
                  <a:schemeClr val="dk1"/>
                </a:solidFill>
              </a:rPr>
              <a:t>designing</a:t>
            </a:r>
            <a:r>
              <a:rPr lang="en" sz="1800">
                <a:solidFill>
                  <a:schemeClr val="dk1"/>
                </a:solidFill>
              </a:rPr>
              <a:t> and using generation algorithms based off real-world processes</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Create maps of on truly global scales</a:t>
            </a:r>
            <a:endParaRPr sz="1800">
              <a:solidFill>
                <a:schemeClr val="dk1"/>
              </a:solidFill>
            </a:endParaRPr>
          </a:p>
        </p:txBody>
      </p:sp>
      <p:sp>
        <p:nvSpPr>
          <p:cNvPr id="245" name="Google Shape;245;p34"/>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Introduction</a:t>
            </a:r>
            <a:endParaRPr>
              <a:solidFill>
                <a:schemeClr val="dk1"/>
              </a:solidFill>
            </a:endParaRPr>
          </a:p>
        </p:txBody>
      </p:sp>
      <p:sp>
        <p:nvSpPr>
          <p:cNvPr id="246" name="Google Shape;246;p3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247" name="Google Shape;247;p34"/>
          <p:cNvPicPr preferRelativeResize="0"/>
          <p:nvPr/>
        </p:nvPicPr>
        <p:blipFill>
          <a:blip r:embed="rId3">
            <a:alphaModFix/>
          </a:blip>
          <a:stretch>
            <a:fillRect/>
          </a:stretch>
        </p:blipFill>
        <p:spPr>
          <a:xfrm>
            <a:off x="4642825" y="564450"/>
            <a:ext cx="4154450" cy="4154450"/>
          </a:xfrm>
          <a:prstGeom prst="rect">
            <a:avLst/>
          </a:prstGeom>
          <a:noFill/>
          <a:ln>
            <a:noFill/>
          </a:ln>
        </p:spPr>
      </p:pic>
      <p:sp>
        <p:nvSpPr>
          <p:cNvPr id="248" name="Google Shape;248;p34"/>
          <p:cNvSpPr txBox="1"/>
          <p:nvPr/>
        </p:nvSpPr>
        <p:spPr>
          <a:xfrm>
            <a:off x="4642825" y="4791800"/>
            <a:ext cx="41544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9" name="Shape 539"/>
        <p:cNvGrpSpPr/>
        <p:nvPr/>
      </p:nvGrpSpPr>
      <p:grpSpPr>
        <a:xfrm>
          <a:off x="0" y="0"/>
          <a:ext cx="0" cy="0"/>
          <a:chOff x="0" y="0"/>
          <a:chExt cx="0" cy="0"/>
        </a:xfrm>
      </p:grpSpPr>
      <p:sp>
        <p:nvSpPr>
          <p:cNvPr id="540" name="Google Shape;54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1" name="Google Shape;541;p61"/>
          <p:cNvSpPr txBox="1"/>
          <p:nvPr>
            <p:ph idx="2" type="body"/>
          </p:nvPr>
        </p:nvSpPr>
        <p:spPr>
          <a:xfrm>
            <a:off x="196950" y="196725"/>
            <a:ext cx="22287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Implementation - Feature Generators</a:t>
            </a:r>
            <a:endParaRPr/>
          </a:p>
        </p:txBody>
      </p:sp>
      <p:sp>
        <p:nvSpPr>
          <p:cNvPr id="542" name="Google Shape;542;p6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pic>
        <p:nvPicPr>
          <p:cNvPr id="543" name="Google Shape;543;p61"/>
          <p:cNvPicPr preferRelativeResize="0"/>
          <p:nvPr/>
        </p:nvPicPr>
        <p:blipFill>
          <a:blip r:embed="rId3">
            <a:alphaModFix/>
          </a:blip>
          <a:stretch>
            <a:fillRect/>
          </a:stretch>
        </p:blipFill>
        <p:spPr>
          <a:xfrm>
            <a:off x="631663" y="405825"/>
            <a:ext cx="7880668" cy="4432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47" name="Shape 547"/>
        <p:cNvGrpSpPr/>
        <p:nvPr/>
      </p:nvGrpSpPr>
      <p:grpSpPr>
        <a:xfrm>
          <a:off x="0" y="0"/>
          <a:ext cx="0" cy="0"/>
          <a:chOff x="0" y="0"/>
          <a:chExt cx="0" cy="0"/>
        </a:xfrm>
      </p:grpSpPr>
      <p:sp>
        <p:nvSpPr>
          <p:cNvPr id="548" name="Google Shape;54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62"/>
          <p:cNvSpPr txBox="1"/>
          <p:nvPr>
            <p:ph idx="2" type="body"/>
          </p:nvPr>
        </p:nvSpPr>
        <p:spPr>
          <a:xfrm>
            <a:off x="196950" y="196725"/>
            <a:ext cx="22287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Implementation - Feature Generators</a:t>
            </a:r>
            <a:endParaRPr/>
          </a:p>
        </p:txBody>
      </p:sp>
      <p:sp>
        <p:nvSpPr>
          <p:cNvPr id="550" name="Google Shape;550;p62"/>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pic>
        <p:nvPicPr>
          <p:cNvPr id="551" name="Google Shape;551;p62"/>
          <p:cNvPicPr preferRelativeResize="0"/>
          <p:nvPr/>
        </p:nvPicPr>
        <p:blipFill>
          <a:blip r:embed="rId4">
            <a:alphaModFix/>
          </a:blip>
          <a:stretch>
            <a:fillRect/>
          </a:stretch>
        </p:blipFill>
        <p:spPr>
          <a:xfrm>
            <a:off x="325000" y="788888"/>
            <a:ext cx="4414976" cy="2207488"/>
          </a:xfrm>
          <a:prstGeom prst="rect">
            <a:avLst/>
          </a:prstGeom>
          <a:noFill/>
          <a:ln>
            <a:noFill/>
          </a:ln>
        </p:spPr>
      </p:pic>
      <p:pic>
        <p:nvPicPr>
          <p:cNvPr id="552" name="Google Shape;552;p62"/>
          <p:cNvPicPr preferRelativeResize="0"/>
          <p:nvPr/>
        </p:nvPicPr>
        <p:blipFill>
          <a:blip r:embed="rId5">
            <a:alphaModFix/>
          </a:blip>
          <a:stretch>
            <a:fillRect/>
          </a:stretch>
        </p:blipFill>
        <p:spPr>
          <a:xfrm>
            <a:off x="1209486" y="3128975"/>
            <a:ext cx="3530501" cy="1534250"/>
          </a:xfrm>
          <a:prstGeom prst="rect">
            <a:avLst/>
          </a:prstGeom>
          <a:noFill/>
          <a:ln>
            <a:noFill/>
          </a:ln>
        </p:spPr>
      </p:pic>
      <p:pic>
        <p:nvPicPr>
          <p:cNvPr id="553" name="Google Shape;553;p62"/>
          <p:cNvPicPr preferRelativeResize="0"/>
          <p:nvPr/>
        </p:nvPicPr>
        <p:blipFill>
          <a:blip r:embed="rId6">
            <a:alphaModFix/>
          </a:blip>
          <a:stretch>
            <a:fillRect/>
          </a:stretch>
        </p:blipFill>
        <p:spPr>
          <a:xfrm>
            <a:off x="4905137" y="788900"/>
            <a:ext cx="3874325" cy="3874325"/>
          </a:xfrm>
          <a:prstGeom prst="rect">
            <a:avLst/>
          </a:prstGeom>
          <a:noFill/>
          <a:ln>
            <a:noFill/>
          </a:ln>
        </p:spPr>
      </p:pic>
      <p:sp>
        <p:nvSpPr>
          <p:cNvPr id="554" name="Google Shape;554;p62"/>
          <p:cNvSpPr txBox="1"/>
          <p:nvPr/>
        </p:nvSpPr>
        <p:spPr>
          <a:xfrm>
            <a:off x="4905125" y="405831"/>
            <a:ext cx="3643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Merriweather"/>
                <a:ea typeface="Merriweather"/>
                <a:cs typeface="Merriweather"/>
                <a:sym typeface="Merriweather"/>
              </a:rPr>
              <a:t>Mimic Impact Generation</a:t>
            </a:r>
            <a:endParaRPr b="1" sz="1500">
              <a:solidFill>
                <a:schemeClr val="dk1"/>
              </a:solidFill>
              <a:latin typeface="Merriweather"/>
              <a:ea typeface="Merriweather"/>
              <a:cs typeface="Merriweather"/>
              <a:sym typeface="Merriweather"/>
            </a:endParaRPr>
          </a:p>
        </p:txBody>
      </p:sp>
      <p:sp>
        <p:nvSpPr>
          <p:cNvPr id="555" name="Google Shape;555;p62"/>
          <p:cNvSpPr txBox="1"/>
          <p:nvPr/>
        </p:nvSpPr>
        <p:spPr>
          <a:xfrm>
            <a:off x="324988" y="405825"/>
            <a:ext cx="2370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Merriweather"/>
                <a:ea typeface="Merriweather"/>
                <a:cs typeface="Merriweather"/>
                <a:sym typeface="Merriweather"/>
              </a:rPr>
              <a:t>Lunar Craters</a:t>
            </a:r>
            <a:endParaRPr b="1" sz="1600">
              <a:solidFill>
                <a:schemeClr val="dk1"/>
              </a:solidFill>
              <a:latin typeface="Merriweather"/>
              <a:ea typeface="Merriweather"/>
              <a:cs typeface="Merriweather"/>
              <a:sym typeface="Merriweather"/>
            </a:endParaRPr>
          </a:p>
        </p:txBody>
      </p:sp>
      <p:sp>
        <p:nvSpPr>
          <p:cNvPr id="556" name="Google Shape;556;p62"/>
          <p:cNvSpPr txBox="1"/>
          <p:nvPr/>
        </p:nvSpPr>
        <p:spPr>
          <a:xfrm>
            <a:off x="66188" y="3346200"/>
            <a:ext cx="1281300" cy="109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Merriweather"/>
                <a:ea typeface="Merriweather"/>
                <a:cs typeface="Merriweather"/>
                <a:sym typeface="Merriweather"/>
              </a:rPr>
              <a:t>Close up</a:t>
            </a:r>
            <a:endParaRPr b="1" sz="1600">
              <a:solidFill>
                <a:schemeClr val="dk1"/>
              </a:solidFill>
              <a:latin typeface="Merriweather"/>
              <a:ea typeface="Merriweather"/>
              <a:cs typeface="Merriweather"/>
              <a:sym typeface="Merriweather"/>
            </a:endParaRPr>
          </a:p>
        </p:txBody>
      </p:sp>
      <p:sp>
        <p:nvSpPr>
          <p:cNvPr id="557" name="Google Shape;557;p62"/>
          <p:cNvSpPr/>
          <p:nvPr/>
        </p:nvSpPr>
        <p:spPr>
          <a:xfrm>
            <a:off x="3608338" y="1642375"/>
            <a:ext cx="289200" cy="16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DM Sans"/>
              <a:ea typeface="DM Sans"/>
              <a:cs typeface="DM Sans"/>
              <a:sym typeface="DM Sans"/>
            </a:endParaRPr>
          </a:p>
        </p:txBody>
      </p:sp>
      <p:cxnSp>
        <p:nvCxnSpPr>
          <p:cNvPr id="558" name="Google Shape;558;p62"/>
          <p:cNvCxnSpPr/>
          <p:nvPr/>
        </p:nvCxnSpPr>
        <p:spPr>
          <a:xfrm rot="5400000">
            <a:off x="2703986" y="2080032"/>
            <a:ext cx="1319700" cy="778200"/>
          </a:xfrm>
          <a:prstGeom prst="bentConnector3">
            <a:avLst>
              <a:gd fmla="val 50000" name="adj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3"/>
          <p:cNvSpPr txBox="1"/>
          <p:nvPr>
            <p:ph type="title"/>
          </p:nvPr>
        </p:nvSpPr>
        <p:spPr>
          <a:xfrm>
            <a:off x="113825" y="405825"/>
            <a:ext cx="3468900" cy="11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Water Map Generator</a:t>
            </a:r>
            <a:endParaRPr>
              <a:solidFill>
                <a:schemeClr val="dk1"/>
              </a:solidFill>
            </a:endParaRPr>
          </a:p>
        </p:txBody>
      </p:sp>
      <p:sp>
        <p:nvSpPr>
          <p:cNvPr id="564" name="Google Shape;564;p63"/>
          <p:cNvSpPr txBox="1"/>
          <p:nvPr>
            <p:ph idx="1" type="body"/>
          </p:nvPr>
        </p:nvSpPr>
        <p:spPr>
          <a:xfrm>
            <a:off x="113825" y="1556325"/>
            <a:ext cx="4069500" cy="3282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Takes in a percent of water the map should be </a:t>
            </a:r>
            <a:r>
              <a:rPr lang="en" sz="1800">
                <a:solidFill>
                  <a:schemeClr val="dk1"/>
                </a:solidFill>
              </a:rPr>
              <a:t>covered</a:t>
            </a:r>
            <a:r>
              <a:rPr lang="en" sz="1800">
                <a:solidFill>
                  <a:schemeClr val="dk1"/>
                </a:solidFill>
              </a:rPr>
              <a:t> with</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Multiplies it by the map’s area to get a target number of tiles to cover</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Binary search’s the map’s height range for the height with the closest number of tiles at or below it</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Only samples 20% of the map</a:t>
            </a:r>
            <a:endParaRPr sz="1800">
              <a:solidFill>
                <a:schemeClr val="dk1"/>
              </a:solidFill>
            </a:endParaRPr>
          </a:p>
        </p:txBody>
      </p:sp>
      <p:sp>
        <p:nvSpPr>
          <p:cNvPr id="565" name="Google Shape;565;p63"/>
          <p:cNvSpPr txBox="1"/>
          <p:nvPr>
            <p:ph idx="2" type="body"/>
          </p:nvPr>
        </p:nvSpPr>
        <p:spPr>
          <a:xfrm>
            <a:off x="196950" y="196725"/>
            <a:ext cx="22842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Implementation - Feature Generators</a:t>
            </a:r>
            <a:endParaRPr>
              <a:solidFill>
                <a:schemeClr val="dk1"/>
              </a:solidFill>
            </a:endParaRPr>
          </a:p>
        </p:txBody>
      </p:sp>
      <p:sp>
        <p:nvSpPr>
          <p:cNvPr id="566" name="Google Shape;566;p63"/>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567" name="Google Shape;567;p63"/>
          <p:cNvPicPr preferRelativeResize="0"/>
          <p:nvPr/>
        </p:nvPicPr>
        <p:blipFill>
          <a:blip r:embed="rId3">
            <a:alphaModFix/>
          </a:blip>
          <a:stretch>
            <a:fillRect/>
          </a:stretch>
        </p:blipFill>
        <p:spPr>
          <a:xfrm>
            <a:off x="4507625" y="1208700"/>
            <a:ext cx="4439000" cy="27261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1" name="Shape 571"/>
        <p:cNvGrpSpPr/>
        <p:nvPr/>
      </p:nvGrpSpPr>
      <p:grpSpPr>
        <a:xfrm>
          <a:off x="0" y="0"/>
          <a:ext cx="0" cy="0"/>
          <a:chOff x="0" y="0"/>
          <a:chExt cx="0" cy="0"/>
        </a:xfrm>
      </p:grpSpPr>
      <p:sp>
        <p:nvSpPr>
          <p:cNvPr id="572" name="Google Shape;57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64"/>
          <p:cNvSpPr txBox="1"/>
          <p:nvPr>
            <p:ph idx="1" type="subTitle"/>
          </p:nvPr>
        </p:nvSpPr>
        <p:spPr>
          <a:xfrm>
            <a:off x="975300" y="1916425"/>
            <a:ext cx="7193400" cy="8619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b="1" lang="en" sz="4400"/>
              <a:t>Map Setup</a:t>
            </a:r>
            <a:endParaRPr b="1" sz="4400"/>
          </a:p>
        </p:txBody>
      </p:sp>
      <p:sp>
        <p:nvSpPr>
          <p:cNvPr id="574" name="Google Shape;574;p64"/>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Implementation</a:t>
            </a:r>
            <a:endParaRPr/>
          </a:p>
        </p:txBody>
      </p:sp>
      <p:sp>
        <p:nvSpPr>
          <p:cNvPr id="575" name="Google Shape;575;p6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5"/>
          <p:cNvSpPr txBox="1"/>
          <p:nvPr>
            <p:ph type="title"/>
          </p:nvPr>
        </p:nvSpPr>
        <p:spPr>
          <a:xfrm>
            <a:off x="197375" y="564450"/>
            <a:ext cx="3373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Making Noise</a:t>
            </a:r>
            <a:endParaRPr>
              <a:solidFill>
                <a:schemeClr val="dk1"/>
              </a:solidFill>
            </a:endParaRPr>
          </a:p>
        </p:txBody>
      </p:sp>
      <p:sp>
        <p:nvSpPr>
          <p:cNvPr id="581" name="Google Shape;581;p65"/>
          <p:cNvSpPr txBox="1"/>
          <p:nvPr>
            <p:ph idx="1" type="body"/>
          </p:nvPr>
        </p:nvSpPr>
        <p:spPr>
          <a:xfrm>
            <a:off x="113825" y="1298175"/>
            <a:ext cx="4069500" cy="3505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Create an arbitrary number of them and add them together</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Each wave is made unique by </a:t>
            </a:r>
            <a:r>
              <a:rPr lang="en" sz="1800">
                <a:solidFill>
                  <a:schemeClr val="dk1"/>
                </a:solidFill>
              </a:rPr>
              <a:t>changing</a:t>
            </a:r>
            <a:r>
              <a:rPr lang="en" sz="1800">
                <a:solidFill>
                  <a:schemeClr val="dk1"/>
                </a:solidFill>
              </a:rPr>
              <a:t> their translations, </a:t>
            </a:r>
            <a:r>
              <a:rPr lang="en" sz="1800">
                <a:solidFill>
                  <a:schemeClr val="dk1"/>
                </a:solidFill>
              </a:rPr>
              <a:t>amplitudes, and periods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Flawed - can be improved to be simpler and create more natural looking noise, since this way allows multiple sine waves with the same period to be combined</a:t>
            </a:r>
            <a:endParaRPr sz="1800">
              <a:solidFill>
                <a:schemeClr val="dk1"/>
              </a:solidFill>
            </a:endParaRPr>
          </a:p>
          <a:p>
            <a:pPr indent="0" lvl="0" marL="457200" rtl="0" algn="l">
              <a:lnSpc>
                <a:spcPct val="100000"/>
              </a:lnSpc>
              <a:spcBef>
                <a:spcPts val="1000"/>
              </a:spcBef>
              <a:spcAft>
                <a:spcPts val="1000"/>
              </a:spcAft>
              <a:buNone/>
            </a:pPr>
            <a:r>
              <a:t/>
            </a:r>
            <a:endParaRPr sz="1800">
              <a:solidFill>
                <a:schemeClr val="dk1"/>
              </a:solidFill>
            </a:endParaRPr>
          </a:p>
        </p:txBody>
      </p:sp>
      <p:sp>
        <p:nvSpPr>
          <p:cNvPr id="582" name="Google Shape;582;p65"/>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Implementation - Map Setup</a:t>
            </a:r>
            <a:endParaRPr>
              <a:solidFill>
                <a:schemeClr val="dk1"/>
              </a:solidFill>
            </a:endParaRPr>
          </a:p>
        </p:txBody>
      </p:sp>
      <p:sp>
        <p:nvSpPr>
          <p:cNvPr id="583" name="Google Shape;583;p6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584" name="Google Shape;584;p65"/>
          <p:cNvPicPr preferRelativeResize="0"/>
          <p:nvPr/>
        </p:nvPicPr>
        <p:blipFill>
          <a:blip r:embed="rId4">
            <a:alphaModFix/>
          </a:blip>
          <a:stretch>
            <a:fillRect/>
          </a:stretch>
        </p:blipFill>
        <p:spPr>
          <a:xfrm>
            <a:off x="4609475" y="3000125"/>
            <a:ext cx="4337147" cy="1946925"/>
          </a:xfrm>
          <a:prstGeom prst="rect">
            <a:avLst/>
          </a:prstGeom>
          <a:noFill/>
          <a:ln>
            <a:noFill/>
          </a:ln>
        </p:spPr>
      </p:pic>
      <p:pic>
        <p:nvPicPr>
          <p:cNvPr id="585" name="Google Shape;585;p65"/>
          <p:cNvPicPr preferRelativeResize="0"/>
          <p:nvPr/>
        </p:nvPicPr>
        <p:blipFill>
          <a:blip r:embed="rId5">
            <a:alphaModFix/>
          </a:blip>
          <a:stretch>
            <a:fillRect/>
          </a:stretch>
        </p:blipFill>
        <p:spPr>
          <a:xfrm>
            <a:off x="4590245" y="564450"/>
            <a:ext cx="4375618" cy="1946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6"/>
          <p:cNvSpPr txBox="1"/>
          <p:nvPr>
            <p:ph type="title"/>
          </p:nvPr>
        </p:nvSpPr>
        <p:spPr>
          <a:xfrm>
            <a:off x="113825" y="405813"/>
            <a:ext cx="4374600" cy="11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Comb</a:t>
            </a:r>
            <a:r>
              <a:rPr lang="en">
                <a:solidFill>
                  <a:schemeClr val="dk1"/>
                </a:solidFill>
              </a:rPr>
              <a:t>in</a:t>
            </a:r>
            <a:r>
              <a:rPr lang="en">
                <a:solidFill>
                  <a:schemeClr val="dk1"/>
                </a:solidFill>
              </a:rPr>
              <a:t>ing Closures</a:t>
            </a:r>
            <a:endParaRPr>
              <a:solidFill>
                <a:schemeClr val="dk1"/>
              </a:solidFill>
            </a:endParaRPr>
          </a:p>
        </p:txBody>
      </p:sp>
      <p:sp>
        <p:nvSpPr>
          <p:cNvPr id="591" name="Google Shape;591;p66"/>
          <p:cNvSpPr txBox="1"/>
          <p:nvPr>
            <p:ph idx="1" type="body"/>
          </p:nvPr>
        </p:nvSpPr>
        <p:spPr>
          <a:xfrm>
            <a:off x="113825" y="1556325"/>
            <a:ext cx="4069500" cy="3282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Rust allows you to combine closures in virtually any way</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Offers immense flexibility</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Can allow for on the fly definitions of functions and behaviors at runtime, such as the creation of noise functions</a:t>
            </a:r>
            <a:endParaRPr sz="1800">
              <a:solidFill>
                <a:schemeClr val="dk1"/>
              </a:solidFill>
            </a:endParaRPr>
          </a:p>
        </p:txBody>
      </p:sp>
      <p:sp>
        <p:nvSpPr>
          <p:cNvPr id="592" name="Google Shape;592;p66"/>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Implementation - Map Setup</a:t>
            </a:r>
            <a:endParaRPr>
              <a:solidFill>
                <a:schemeClr val="dk1"/>
              </a:solidFill>
            </a:endParaRPr>
          </a:p>
        </p:txBody>
      </p:sp>
      <p:sp>
        <p:nvSpPr>
          <p:cNvPr id="593" name="Google Shape;593;p6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594" name="Google Shape;594;p66"/>
          <p:cNvPicPr preferRelativeResize="0"/>
          <p:nvPr/>
        </p:nvPicPr>
        <p:blipFill>
          <a:blip r:embed="rId3">
            <a:alphaModFix/>
          </a:blip>
          <a:stretch>
            <a:fillRect/>
          </a:stretch>
        </p:blipFill>
        <p:spPr>
          <a:xfrm>
            <a:off x="4449044" y="682049"/>
            <a:ext cx="4571982" cy="790675"/>
          </a:xfrm>
          <a:prstGeom prst="rect">
            <a:avLst/>
          </a:prstGeom>
          <a:noFill/>
          <a:ln>
            <a:noFill/>
          </a:ln>
        </p:spPr>
      </p:pic>
      <p:pic>
        <p:nvPicPr>
          <p:cNvPr id="595" name="Google Shape;595;p66"/>
          <p:cNvPicPr preferRelativeResize="0"/>
          <p:nvPr/>
        </p:nvPicPr>
        <p:blipFill>
          <a:blip r:embed="rId4">
            <a:alphaModFix/>
          </a:blip>
          <a:stretch>
            <a:fillRect/>
          </a:stretch>
        </p:blipFill>
        <p:spPr>
          <a:xfrm>
            <a:off x="6791700" y="3363500"/>
            <a:ext cx="1583550" cy="1583550"/>
          </a:xfrm>
          <a:prstGeom prst="rect">
            <a:avLst/>
          </a:prstGeom>
          <a:noFill/>
          <a:ln>
            <a:noFill/>
          </a:ln>
        </p:spPr>
      </p:pic>
      <p:pic>
        <p:nvPicPr>
          <p:cNvPr id="596" name="Google Shape;596;p66"/>
          <p:cNvPicPr preferRelativeResize="0"/>
          <p:nvPr/>
        </p:nvPicPr>
        <p:blipFill>
          <a:blip r:embed="rId5">
            <a:alphaModFix/>
          </a:blip>
          <a:stretch>
            <a:fillRect/>
          </a:stretch>
        </p:blipFill>
        <p:spPr>
          <a:xfrm>
            <a:off x="5039600" y="1627700"/>
            <a:ext cx="1583550" cy="1583550"/>
          </a:xfrm>
          <a:prstGeom prst="rect">
            <a:avLst/>
          </a:prstGeom>
          <a:noFill/>
          <a:ln>
            <a:noFill/>
          </a:ln>
        </p:spPr>
      </p:pic>
      <p:pic>
        <p:nvPicPr>
          <p:cNvPr id="597" name="Google Shape;597;p66"/>
          <p:cNvPicPr preferRelativeResize="0"/>
          <p:nvPr/>
        </p:nvPicPr>
        <p:blipFill>
          <a:blip r:embed="rId6">
            <a:alphaModFix/>
          </a:blip>
          <a:stretch>
            <a:fillRect/>
          </a:stretch>
        </p:blipFill>
        <p:spPr>
          <a:xfrm>
            <a:off x="5039599" y="3363500"/>
            <a:ext cx="1583550" cy="1583550"/>
          </a:xfrm>
          <a:prstGeom prst="rect">
            <a:avLst/>
          </a:prstGeom>
          <a:noFill/>
          <a:ln>
            <a:noFill/>
          </a:ln>
        </p:spPr>
      </p:pic>
      <p:pic>
        <p:nvPicPr>
          <p:cNvPr id="598" name="Google Shape;598;p66"/>
          <p:cNvPicPr preferRelativeResize="0"/>
          <p:nvPr/>
        </p:nvPicPr>
        <p:blipFill>
          <a:blip r:embed="rId7">
            <a:alphaModFix/>
          </a:blip>
          <a:stretch>
            <a:fillRect/>
          </a:stretch>
        </p:blipFill>
        <p:spPr>
          <a:xfrm>
            <a:off x="6846925" y="1627700"/>
            <a:ext cx="1583550" cy="1583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7"/>
          <p:cNvSpPr txBox="1"/>
          <p:nvPr>
            <p:ph idx="12" type="sldNum"/>
          </p:nvPr>
        </p:nvSpPr>
        <p:spPr>
          <a:xfrm>
            <a:off x="8472458" y="466344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4" name="Google Shape;604;p6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Chapters</a:t>
            </a:r>
            <a:endParaRPr/>
          </a:p>
        </p:txBody>
      </p:sp>
      <p:sp>
        <p:nvSpPr>
          <p:cNvPr id="605" name="Google Shape;605;p6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sp>
        <p:nvSpPr>
          <p:cNvPr id="606" name="Google Shape;606;p67"/>
          <p:cNvSpPr txBox="1"/>
          <p:nvPr/>
        </p:nvSpPr>
        <p:spPr>
          <a:xfrm>
            <a:off x="516437" y="8209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Introduction</a:t>
            </a:r>
            <a:endParaRPr b="1" sz="3650">
              <a:solidFill>
                <a:schemeClr val="accent2"/>
              </a:solidFill>
              <a:latin typeface="Merriweather"/>
              <a:ea typeface="Merriweather"/>
              <a:cs typeface="Merriweather"/>
              <a:sym typeface="Merriweather"/>
            </a:endParaRPr>
          </a:p>
        </p:txBody>
      </p:sp>
      <p:sp>
        <p:nvSpPr>
          <p:cNvPr id="607" name="Google Shape;607;p67"/>
          <p:cNvSpPr txBox="1"/>
          <p:nvPr/>
        </p:nvSpPr>
        <p:spPr>
          <a:xfrm>
            <a:off x="516437" y="16605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Analysis and Design</a:t>
            </a:r>
            <a:endParaRPr b="1" sz="3650">
              <a:solidFill>
                <a:schemeClr val="accent2"/>
              </a:solidFill>
              <a:latin typeface="Merriweather"/>
              <a:ea typeface="Merriweather"/>
              <a:cs typeface="Merriweather"/>
              <a:sym typeface="Merriweather"/>
            </a:endParaRPr>
          </a:p>
        </p:txBody>
      </p:sp>
      <p:sp>
        <p:nvSpPr>
          <p:cNvPr id="608" name="Google Shape;608;p67"/>
          <p:cNvSpPr txBox="1"/>
          <p:nvPr/>
        </p:nvSpPr>
        <p:spPr>
          <a:xfrm>
            <a:off x="516437" y="2499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Rust</a:t>
            </a:r>
            <a:endParaRPr b="1" sz="3650">
              <a:solidFill>
                <a:schemeClr val="accent2"/>
              </a:solidFill>
              <a:latin typeface="Merriweather"/>
              <a:ea typeface="Merriweather"/>
              <a:cs typeface="Merriweather"/>
              <a:sym typeface="Merriweather"/>
            </a:endParaRPr>
          </a:p>
        </p:txBody>
      </p:sp>
      <p:sp>
        <p:nvSpPr>
          <p:cNvPr id="609" name="Google Shape;609;p67"/>
          <p:cNvSpPr txBox="1"/>
          <p:nvPr/>
        </p:nvSpPr>
        <p:spPr>
          <a:xfrm>
            <a:off x="516437" y="33326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Implementation</a:t>
            </a:r>
            <a:endParaRPr b="1" sz="3650">
              <a:solidFill>
                <a:schemeClr val="accent2"/>
              </a:solidFill>
              <a:latin typeface="Merriweather"/>
              <a:ea typeface="Merriweather"/>
              <a:cs typeface="Merriweather"/>
              <a:sym typeface="Merriweather"/>
            </a:endParaRPr>
          </a:p>
        </p:txBody>
      </p:sp>
      <p:sp>
        <p:nvSpPr>
          <p:cNvPr id="610" name="Google Shape;610;p67"/>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Reflections</a:t>
            </a:r>
            <a:endParaRPr b="1" sz="3650">
              <a:solidFill>
                <a:schemeClr val="dk1"/>
              </a:solidFill>
              <a:latin typeface="Merriweather"/>
              <a:ea typeface="Merriweather"/>
              <a:cs typeface="Merriweather"/>
              <a:sym typeface="Merriweather"/>
            </a:endParaRPr>
          </a:p>
        </p:txBody>
      </p:sp>
      <p:sp>
        <p:nvSpPr>
          <p:cNvPr id="611" name="Google Shape;611;p67"/>
          <p:cNvSpPr txBox="1"/>
          <p:nvPr/>
        </p:nvSpPr>
        <p:spPr>
          <a:xfrm>
            <a:off x="196954" y="8209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612" name="Google Shape;612;p67"/>
          <p:cNvSpPr txBox="1"/>
          <p:nvPr/>
        </p:nvSpPr>
        <p:spPr>
          <a:xfrm>
            <a:off x="196954" y="16605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613" name="Google Shape;613;p67"/>
          <p:cNvSpPr txBox="1"/>
          <p:nvPr/>
        </p:nvSpPr>
        <p:spPr>
          <a:xfrm>
            <a:off x="196954" y="2499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4"/>
                </a:solidFill>
                <a:latin typeface="Merriweather"/>
                <a:ea typeface="Merriweather"/>
                <a:cs typeface="Merriweather"/>
                <a:sym typeface="Merriweather"/>
              </a:rPr>
              <a:t>3.</a:t>
            </a:r>
            <a:endParaRPr b="1" sz="1450">
              <a:solidFill>
                <a:schemeClr val="accent4"/>
              </a:solidFill>
              <a:latin typeface="Merriweather"/>
              <a:ea typeface="Merriweather"/>
              <a:cs typeface="Merriweather"/>
              <a:sym typeface="Merriweather"/>
            </a:endParaRPr>
          </a:p>
        </p:txBody>
      </p:sp>
      <p:sp>
        <p:nvSpPr>
          <p:cNvPr id="614" name="Google Shape;614;p67"/>
          <p:cNvSpPr txBox="1"/>
          <p:nvPr/>
        </p:nvSpPr>
        <p:spPr>
          <a:xfrm>
            <a:off x="196954" y="33326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615" name="Google Shape;615;p67"/>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8"/>
          <p:cNvSpPr txBox="1"/>
          <p:nvPr>
            <p:ph type="title"/>
          </p:nvPr>
        </p:nvSpPr>
        <p:spPr>
          <a:xfrm>
            <a:off x="197375" y="564450"/>
            <a:ext cx="3373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Learning Rust</a:t>
            </a:r>
            <a:endParaRPr>
              <a:solidFill>
                <a:schemeClr val="dk1"/>
              </a:solidFill>
            </a:endParaRPr>
          </a:p>
        </p:txBody>
      </p:sp>
      <p:sp>
        <p:nvSpPr>
          <p:cNvPr id="621" name="Google Shape;621;p68"/>
          <p:cNvSpPr txBox="1"/>
          <p:nvPr>
            <p:ph idx="1" type="body"/>
          </p:nvPr>
        </p:nvSpPr>
        <p:spPr>
          <a:xfrm>
            <a:off x="113825" y="1298175"/>
            <a:ext cx="4069500" cy="3505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Learned new things as they became necessary</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Constant refactoring</a:t>
            </a:r>
            <a:endParaRPr sz="1800">
              <a:solidFill>
                <a:schemeClr val="dk1"/>
              </a:solidFill>
            </a:endParaRPr>
          </a:p>
          <a:p>
            <a:pPr indent="-342900" lvl="1" marL="914400" rtl="0" algn="l">
              <a:lnSpc>
                <a:spcPct val="100000"/>
              </a:lnSpc>
              <a:spcBef>
                <a:spcPts val="1000"/>
              </a:spcBef>
              <a:spcAft>
                <a:spcPts val="0"/>
              </a:spcAft>
              <a:buClr>
                <a:schemeClr val="dk1"/>
              </a:buClr>
              <a:buSzPts val="1800"/>
              <a:buChar char="○"/>
            </a:pPr>
            <a:r>
              <a:rPr lang="en" sz="1800">
                <a:solidFill>
                  <a:schemeClr val="dk1"/>
                </a:solidFill>
              </a:rPr>
              <a:t>Still many things if I’d like to refactor, now that I have a better understanding of the language</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Hard to gauge code quality and ask for help</a:t>
            </a:r>
            <a:endParaRPr sz="1800">
              <a:solidFill>
                <a:schemeClr val="dk1"/>
              </a:solidFill>
            </a:endParaRPr>
          </a:p>
          <a:p>
            <a:pPr indent="0" lvl="0" marL="0" rtl="0" algn="l">
              <a:lnSpc>
                <a:spcPct val="100000"/>
              </a:lnSpc>
              <a:spcBef>
                <a:spcPts val="1000"/>
              </a:spcBef>
              <a:spcAft>
                <a:spcPts val="0"/>
              </a:spcAft>
              <a:buNone/>
            </a:pPr>
            <a:r>
              <a:t/>
            </a:r>
            <a:endParaRPr sz="1800">
              <a:solidFill>
                <a:schemeClr val="dk1"/>
              </a:solidFill>
            </a:endParaRPr>
          </a:p>
          <a:p>
            <a:pPr indent="0" lvl="0" marL="457200" rtl="0" algn="l">
              <a:lnSpc>
                <a:spcPct val="100000"/>
              </a:lnSpc>
              <a:spcBef>
                <a:spcPts val="1000"/>
              </a:spcBef>
              <a:spcAft>
                <a:spcPts val="1000"/>
              </a:spcAft>
              <a:buNone/>
            </a:pPr>
            <a:r>
              <a:t/>
            </a:r>
            <a:endParaRPr sz="1800">
              <a:solidFill>
                <a:schemeClr val="dk1"/>
              </a:solidFill>
            </a:endParaRPr>
          </a:p>
        </p:txBody>
      </p:sp>
      <p:sp>
        <p:nvSpPr>
          <p:cNvPr id="622" name="Google Shape;622;p68"/>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Reflections</a:t>
            </a:r>
            <a:endParaRPr>
              <a:solidFill>
                <a:schemeClr val="dk1"/>
              </a:solidFill>
            </a:endParaRPr>
          </a:p>
        </p:txBody>
      </p:sp>
      <p:sp>
        <p:nvSpPr>
          <p:cNvPr id="623" name="Google Shape;623;p6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624" name="Google Shape;624;p68"/>
          <p:cNvPicPr preferRelativeResize="0"/>
          <p:nvPr/>
        </p:nvPicPr>
        <p:blipFill>
          <a:blip r:embed="rId3">
            <a:alphaModFix/>
          </a:blip>
          <a:stretch>
            <a:fillRect/>
          </a:stretch>
        </p:blipFill>
        <p:spPr>
          <a:xfrm>
            <a:off x="4572000" y="2077437"/>
            <a:ext cx="4374625" cy="2726533"/>
          </a:xfrm>
          <a:prstGeom prst="rect">
            <a:avLst/>
          </a:prstGeom>
          <a:noFill/>
          <a:ln>
            <a:noFill/>
          </a:ln>
        </p:spPr>
      </p:pic>
      <p:sp>
        <p:nvSpPr>
          <p:cNvPr id="625" name="Google Shape;625;p68"/>
          <p:cNvSpPr txBox="1"/>
          <p:nvPr/>
        </p:nvSpPr>
        <p:spPr>
          <a:xfrm>
            <a:off x="4764601" y="405825"/>
            <a:ext cx="39894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50">
                <a:solidFill>
                  <a:schemeClr val="accent3"/>
                </a:solidFill>
                <a:latin typeface="Merriweather"/>
                <a:ea typeface="Merriweather"/>
                <a:cs typeface="Merriweather"/>
                <a:sym typeface="Merriweather"/>
              </a:rPr>
              <a:t>Overengineering</a:t>
            </a:r>
            <a:endParaRPr b="1" sz="3450">
              <a:solidFill>
                <a:schemeClr val="accent3"/>
              </a:solidFill>
              <a:latin typeface="Merriweather"/>
              <a:ea typeface="Merriweather"/>
              <a:cs typeface="Merriweather"/>
              <a:sym typeface="Merriweather"/>
            </a:endParaRPr>
          </a:p>
        </p:txBody>
      </p:sp>
      <p:sp>
        <p:nvSpPr>
          <p:cNvPr id="626" name="Google Shape;626;p68"/>
          <p:cNvSpPr txBox="1"/>
          <p:nvPr/>
        </p:nvSpPr>
        <p:spPr>
          <a:xfrm>
            <a:off x="4510938" y="1139550"/>
            <a:ext cx="4317900" cy="635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DM Sans"/>
              <a:buChar char="●"/>
            </a:pPr>
            <a:r>
              <a:rPr lang="en" sz="1800">
                <a:solidFill>
                  <a:schemeClr val="accent3"/>
                </a:solidFill>
                <a:latin typeface="DM Sans"/>
                <a:ea typeface="DM Sans"/>
                <a:cs typeface="DM Sans"/>
                <a:sym typeface="DM Sans"/>
              </a:rPr>
              <a:t>Combined</a:t>
            </a:r>
            <a:r>
              <a:rPr lang="en" sz="1800">
                <a:solidFill>
                  <a:schemeClr val="accent3"/>
                </a:solidFill>
                <a:latin typeface="DM Sans"/>
                <a:ea typeface="DM Sans"/>
                <a:cs typeface="DM Sans"/>
                <a:sym typeface="DM Sans"/>
              </a:rPr>
              <a:t> with time constraints, </a:t>
            </a:r>
            <a:r>
              <a:rPr lang="en" sz="1800">
                <a:solidFill>
                  <a:schemeClr val="accent3"/>
                </a:solidFill>
                <a:latin typeface="DM Sans"/>
                <a:ea typeface="DM Sans"/>
                <a:cs typeface="DM Sans"/>
                <a:sym typeface="DM Sans"/>
              </a:rPr>
              <a:t>resulted in unnecessary code</a:t>
            </a:r>
            <a:endParaRPr sz="1800">
              <a:solidFill>
                <a:schemeClr val="accent3"/>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9"/>
          <p:cNvSpPr txBox="1"/>
          <p:nvPr>
            <p:ph type="title"/>
          </p:nvPr>
        </p:nvSpPr>
        <p:spPr>
          <a:xfrm>
            <a:off x="197375" y="564450"/>
            <a:ext cx="3373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What’s next?</a:t>
            </a:r>
            <a:endParaRPr>
              <a:solidFill>
                <a:schemeClr val="dk1"/>
              </a:solidFill>
            </a:endParaRPr>
          </a:p>
        </p:txBody>
      </p:sp>
      <p:sp>
        <p:nvSpPr>
          <p:cNvPr id="632" name="Google Shape;632;p69"/>
          <p:cNvSpPr txBox="1"/>
          <p:nvPr>
            <p:ph idx="1" type="body"/>
          </p:nvPr>
        </p:nvSpPr>
        <p:spPr>
          <a:xfrm>
            <a:off x="113825" y="1298175"/>
            <a:ext cx="4069500" cy="3505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Refactor map generator, image interpreter, tile and map to use trait objects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Clean up type casting</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Map specifications and specification parsing</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More generators</a:t>
            </a:r>
            <a:endParaRPr sz="1800">
              <a:solidFill>
                <a:schemeClr val="dk1"/>
              </a:solidFill>
            </a:endParaRPr>
          </a:p>
          <a:p>
            <a:pPr indent="-342900" lvl="1" marL="914400" rtl="0" algn="l">
              <a:lnSpc>
                <a:spcPct val="100000"/>
              </a:lnSpc>
              <a:spcBef>
                <a:spcPts val="1000"/>
              </a:spcBef>
              <a:spcAft>
                <a:spcPts val="0"/>
              </a:spcAft>
              <a:buClr>
                <a:schemeClr val="dk1"/>
              </a:buClr>
              <a:buSzPts val="1800"/>
              <a:buChar char="○"/>
            </a:pPr>
            <a:r>
              <a:rPr lang="en" sz="1800">
                <a:solidFill>
                  <a:schemeClr val="dk1"/>
                </a:solidFill>
              </a:rPr>
              <a:t>Plate tectonics experimentation</a:t>
            </a:r>
            <a:endParaRPr sz="1800">
              <a:solidFill>
                <a:schemeClr val="dk1"/>
              </a:solidFill>
            </a:endParaRPr>
          </a:p>
          <a:p>
            <a:pPr indent="0" lvl="0" marL="0" rtl="0" algn="l">
              <a:lnSpc>
                <a:spcPct val="100000"/>
              </a:lnSpc>
              <a:spcBef>
                <a:spcPts val="1000"/>
              </a:spcBef>
              <a:spcAft>
                <a:spcPts val="0"/>
              </a:spcAft>
              <a:buNone/>
            </a:pPr>
            <a:r>
              <a:t/>
            </a:r>
            <a:endParaRPr sz="1800">
              <a:solidFill>
                <a:schemeClr val="dk1"/>
              </a:solidFill>
            </a:endParaRPr>
          </a:p>
          <a:p>
            <a:pPr indent="0" lvl="0" marL="457200" rtl="0" algn="l">
              <a:lnSpc>
                <a:spcPct val="100000"/>
              </a:lnSpc>
              <a:spcBef>
                <a:spcPts val="1000"/>
              </a:spcBef>
              <a:spcAft>
                <a:spcPts val="1000"/>
              </a:spcAft>
              <a:buNone/>
            </a:pPr>
            <a:r>
              <a:t/>
            </a:r>
            <a:endParaRPr sz="1800">
              <a:solidFill>
                <a:schemeClr val="dk1"/>
              </a:solidFill>
            </a:endParaRPr>
          </a:p>
        </p:txBody>
      </p:sp>
      <p:sp>
        <p:nvSpPr>
          <p:cNvPr id="633" name="Google Shape;633;p6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Reflections</a:t>
            </a:r>
            <a:endParaRPr>
              <a:solidFill>
                <a:schemeClr val="dk1"/>
              </a:solidFill>
            </a:endParaRPr>
          </a:p>
        </p:txBody>
      </p:sp>
      <p:sp>
        <p:nvSpPr>
          <p:cNvPr id="634" name="Google Shape;634;p6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635" name="Google Shape;635;p69"/>
          <p:cNvPicPr preferRelativeResize="0"/>
          <p:nvPr/>
        </p:nvPicPr>
        <p:blipFill>
          <a:blip r:embed="rId4">
            <a:alphaModFix/>
          </a:blip>
          <a:stretch>
            <a:fillRect/>
          </a:stretch>
        </p:blipFill>
        <p:spPr>
          <a:xfrm>
            <a:off x="5069925" y="2458475"/>
            <a:ext cx="3424576" cy="2488574"/>
          </a:xfrm>
          <a:prstGeom prst="rect">
            <a:avLst/>
          </a:prstGeom>
          <a:noFill/>
          <a:ln>
            <a:noFill/>
          </a:ln>
        </p:spPr>
      </p:pic>
      <p:pic>
        <p:nvPicPr>
          <p:cNvPr id="636" name="Google Shape;636;p69"/>
          <p:cNvPicPr preferRelativeResize="0"/>
          <p:nvPr/>
        </p:nvPicPr>
        <p:blipFill>
          <a:blip r:embed="rId5">
            <a:alphaModFix/>
          </a:blip>
          <a:stretch>
            <a:fillRect/>
          </a:stretch>
        </p:blipFill>
        <p:spPr>
          <a:xfrm>
            <a:off x="5666061" y="405825"/>
            <a:ext cx="2232325" cy="1934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0"/>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12/11/24</a:t>
            </a:r>
            <a:endParaRPr/>
          </a:p>
        </p:txBody>
      </p:sp>
      <p:sp>
        <p:nvSpPr>
          <p:cNvPr id="642" name="Google Shape;642;p70"/>
          <p:cNvSpPr txBox="1"/>
          <p:nvPr>
            <p:ph type="ctrTitle"/>
          </p:nvPr>
        </p:nvSpPr>
        <p:spPr>
          <a:xfrm>
            <a:off x="196950" y="223825"/>
            <a:ext cx="8011800" cy="187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b="0" sz="2400"/>
          </a:p>
        </p:txBody>
      </p:sp>
      <p:sp>
        <p:nvSpPr>
          <p:cNvPr id="643" name="Google Shape;643;p70"/>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39</a:t>
            </a:r>
            <a:endParaRPr/>
          </a:p>
        </p:txBody>
      </p:sp>
      <p:pic>
        <p:nvPicPr>
          <p:cNvPr id="644" name="Google Shape;644;p70"/>
          <p:cNvPicPr preferRelativeResize="0"/>
          <p:nvPr>
            <p:ph idx="3" type="pic"/>
          </p:nvPr>
        </p:nvPicPr>
        <p:blipFill rotWithShape="1">
          <a:blip r:embed="rId3">
            <a:alphaModFix/>
          </a:blip>
          <a:srcRect b="0" l="19" r="19" t="0"/>
          <a:stretch/>
        </p:blipFill>
        <p:spPr>
          <a:xfrm>
            <a:off x="4437578" y="2171250"/>
            <a:ext cx="4509600" cy="2775600"/>
          </a:xfrm>
          <a:prstGeom prst="round2DiagRect">
            <a:avLst>
              <a:gd fmla="val 16667" name="adj1"/>
              <a:gd fmla="val 0" name="adj2"/>
            </a:avLst>
          </a:prstGeom>
        </p:spPr>
      </p:pic>
      <p:sp>
        <p:nvSpPr>
          <p:cNvPr id="645" name="Google Shape;645;p70"/>
          <p:cNvSpPr txBox="1"/>
          <p:nvPr/>
        </p:nvSpPr>
        <p:spPr>
          <a:xfrm>
            <a:off x="338675" y="2212650"/>
            <a:ext cx="3849600" cy="2692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850">
                <a:solidFill>
                  <a:schemeClr val="lt1"/>
                </a:solidFill>
                <a:latin typeface="DM Sans"/>
                <a:ea typeface="DM Sans"/>
                <a:cs typeface="DM Sans"/>
                <a:sym typeface="DM Sans"/>
              </a:rPr>
              <a:t>Size: 104,529 bytes</a:t>
            </a:r>
            <a:br>
              <a:rPr lang="en" sz="1850">
                <a:solidFill>
                  <a:schemeClr val="lt1"/>
                </a:solidFill>
                <a:latin typeface="DM Sans"/>
                <a:ea typeface="DM Sans"/>
                <a:cs typeface="DM Sans"/>
                <a:sym typeface="DM Sans"/>
              </a:rPr>
            </a:br>
            <a:r>
              <a:rPr lang="en" sz="1850">
                <a:solidFill>
                  <a:schemeClr val="lt1"/>
                </a:solidFill>
                <a:latin typeface="DM Sans"/>
                <a:ea typeface="DM Sans"/>
                <a:cs typeface="DM Sans"/>
                <a:sym typeface="DM Sans"/>
              </a:rPr>
              <a:t>Lines of Code: 3105</a:t>
            </a:r>
            <a:br>
              <a:rPr lang="en" sz="1850">
                <a:solidFill>
                  <a:schemeClr val="lt1"/>
                </a:solidFill>
                <a:latin typeface="DM Sans"/>
                <a:ea typeface="DM Sans"/>
                <a:cs typeface="DM Sans"/>
                <a:sym typeface="DM Sans"/>
              </a:rPr>
            </a:br>
            <a:r>
              <a:rPr lang="en" sz="1850">
                <a:solidFill>
                  <a:schemeClr val="lt1"/>
                </a:solidFill>
                <a:latin typeface="DM Sans"/>
                <a:ea typeface="DM Sans"/>
                <a:cs typeface="DM Sans"/>
                <a:sym typeface="DM Sans"/>
              </a:rPr>
              <a:t>Word Count: 10104</a:t>
            </a:r>
            <a:endParaRPr sz="1850">
              <a:solidFill>
                <a:schemeClr val="lt1"/>
              </a:solidFill>
              <a:latin typeface="DM Sans"/>
              <a:ea typeface="DM Sans"/>
              <a:cs typeface="DM Sans"/>
              <a:sym typeface="DM Sans"/>
            </a:endParaRPr>
          </a:p>
          <a:p>
            <a:pPr indent="0" lvl="0" marL="0" rtl="0" algn="l">
              <a:spcBef>
                <a:spcPts val="0"/>
              </a:spcBef>
              <a:spcAft>
                <a:spcPts val="0"/>
              </a:spcAft>
              <a:buNone/>
            </a:pPr>
            <a:r>
              <a:t/>
            </a:r>
            <a:endParaRPr sz="1850">
              <a:solidFill>
                <a:schemeClr val="lt1"/>
              </a:solidFill>
              <a:latin typeface="DM Sans"/>
              <a:ea typeface="DM Sans"/>
              <a:cs typeface="DM Sans"/>
              <a:sym typeface="DM Sans"/>
            </a:endParaRPr>
          </a:p>
          <a:p>
            <a:pPr indent="0" lvl="0" marL="0" rtl="0" algn="l">
              <a:spcBef>
                <a:spcPts val="0"/>
              </a:spcBef>
              <a:spcAft>
                <a:spcPts val="0"/>
              </a:spcAft>
              <a:buNone/>
            </a:pPr>
            <a:r>
              <a:t/>
            </a:r>
            <a:endParaRPr sz="1850">
              <a:solidFill>
                <a:schemeClr val="lt1"/>
              </a:solidFill>
              <a:latin typeface="DM Sans"/>
              <a:ea typeface="DM Sans"/>
              <a:cs typeface="DM Sans"/>
              <a:sym typeface="DM Sans"/>
            </a:endParaRPr>
          </a:p>
          <a:p>
            <a:pPr indent="0" lvl="0" marL="0" rtl="0" algn="l">
              <a:spcBef>
                <a:spcPts val="0"/>
              </a:spcBef>
              <a:spcAft>
                <a:spcPts val="0"/>
              </a:spcAft>
              <a:buNone/>
            </a:pPr>
            <a:r>
              <a:t/>
            </a:r>
            <a:endParaRPr sz="185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Application</a:t>
            </a:r>
            <a:endParaRPr>
              <a:solidFill>
                <a:schemeClr val="dk1"/>
              </a:solidFill>
            </a:endParaRPr>
          </a:p>
        </p:txBody>
      </p:sp>
      <p:sp>
        <p:nvSpPr>
          <p:cNvPr id="254" name="Google Shape;254;p35"/>
          <p:cNvSpPr txBox="1"/>
          <p:nvPr>
            <p:ph idx="1" type="body"/>
          </p:nvPr>
        </p:nvSpPr>
        <p:spPr>
          <a:xfrm>
            <a:off x="113825" y="1298175"/>
            <a:ext cx="4069500" cy="289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Reference for what to make the terrain look like at a specific location in a game</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Create detailed and unique worlds on the fly for TTRPGs</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Quickly create a world to be used as a starting point for storytelling or game design</a:t>
            </a:r>
            <a:endParaRPr sz="1800">
              <a:solidFill>
                <a:schemeClr val="dk1"/>
              </a:solidFill>
            </a:endParaRPr>
          </a:p>
        </p:txBody>
      </p:sp>
      <p:sp>
        <p:nvSpPr>
          <p:cNvPr id="255" name="Google Shape;255;p35"/>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Introduction</a:t>
            </a:r>
            <a:endParaRPr>
              <a:solidFill>
                <a:schemeClr val="dk1"/>
              </a:solidFill>
            </a:endParaRPr>
          </a:p>
        </p:txBody>
      </p:sp>
      <p:sp>
        <p:nvSpPr>
          <p:cNvPr id="256" name="Google Shape;256;p3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257" name="Google Shape;257;p35"/>
          <p:cNvPicPr preferRelativeResize="0"/>
          <p:nvPr/>
        </p:nvPicPr>
        <p:blipFill>
          <a:blip r:embed="rId3">
            <a:alphaModFix/>
          </a:blip>
          <a:stretch>
            <a:fillRect/>
          </a:stretch>
        </p:blipFill>
        <p:spPr>
          <a:xfrm>
            <a:off x="5179725" y="405825"/>
            <a:ext cx="3132774" cy="4432875"/>
          </a:xfrm>
          <a:prstGeom prst="rect">
            <a:avLst/>
          </a:prstGeom>
          <a:noFill/>
          <a:ln>
            <a:noFill/>
          </a:ln>
        </p:spPr>
      </p:pic>
      <p:sp>
        <p:nvSpPr>
          <p:cNvPr id="258" name="Google Shape;258;p35"/>
          <p:cNvSpPr txBox="1"/>
          <p:nvPr/>
        </p:nvSpPr>
        <p:spPr>
          <a:xfrm>
            <a:off x="4831213" y="4762050"/>
            <a:ext cx="38298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3"/>
                </a:solidFill>
                <a:latin typeface="DM Sans"/>
                <a:ea typeface="DM Sans"/>
                <a:cs typeface="DM Sans"/>
                <a:sym typeface="DM Sans"/>
              </a:rPr>
              <a:t>https://en.wikipedia.org/wiki/Worldbuilding#/media/File:ArediaWikipedia.jpg</a:t>
            </a:r>
            <a:endParaRPr sz="800">
              <a:solidFill>
                <a:schemeClr val="accent3"/>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36"/>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Analysis and Design</a:t>
            </a:r>
            <a:endParaRPr>
              <a:solidFill>
                <a:schemeClr val="dk1"/>
              </a:solidFill>
            </a:endParaRPr>
          </a:p>
        </p:txBody>
      </p:sp>
      <p:sp>
        <p:nvSpPr>
          <p:cNvPr id="265" name="Google Shape;265;p36"/>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dk1"/>
                </a:solidFill>
              </a:rPr>
              <a:t>Mimic - Procedural Map Generator</a:t>
            </a:r>
            <a:endParaRPr>
              <a:solidFill>
                <a:schemeClr val="dk1"/>
              </a:solidFill>
            </a:endParaRPr>
          </a:p>
        </p:txBody>
      </p:sp>
      <p:sp>
        <p:nvSpPr>
          <p:cNvPr id="266" name="Google Shape;266;p36"/>
          <p:cNvSpPr txBox="1"/>
          <p:nvPr/>
        </p:nvSpPr>
        <p:spPr>
          <a:xfrm>
            <a:off x="203000" y="405825"/>
            <a:ext cx="84807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Merriweather"/>
                <a:ea typeface="Merriweather"/>
                <a:cs typeface="Merriweather"/>
                <a:sym typeface="Merriweather"/>
              </a:rPr>
              <a:t>Results</a:t>
            </a:r>
            <a:endParaRPr b="1" sz="3200">
              <a:solidFill>
                <a:schemeClr val="dk1"/>
              </a:solidFill>
              <a:latin typeface="Merriweather"/>
              <a:ea typeface="Merriweather"/>
              <a:cs typeface="Merriweather"/>
              <a:sym typeface="Merriweather"/>
            </a:endParaRPr>
          </a:p>
        </p:txBody>
      </p:sp>
      <p:pic>
        <p:nvPicPr>
          <p:cNvPr id="267" name="Google Shape;267;p36"/>
          <p:cNvPicPr preferRelativeResize="0"/>
          <p:nvPr/>
        </p:nvPicPr>
        <p:blipFill>
          <a:blip r:embed="rId4">
            <a:alphaModFix/>
          </a:blip>
          <a:stretch>
            <a:fillRect/>
          </a:stretch>
        </p:blipFill>
        <p:spPr>
          <a:xfrm>
            <a:off x="564700" y="1076975"/>
            <a:ext cx="3870075" cy="3870075"/>
          </a:xfrm>
          <a:prstGeom prst="rect">
            <a:avLst/>
          </a:prstGeom>
          <a:noFill/>
          <a:ln>
            <a:noFill/>
          </a:ln>
        </p:spPr>
      </p:pic>
      <p:pic>
        <p:nvPicPr>
          <p:cNvPr id="268" name="Google Shape;268;p36"/>
          <p:cNvPicPr preferRelativeResize="0"/>
          <p:nvPr/>
        </p:nvPicPr>
        <p:blipFill>
          <a:blip r:embed="rId5">
            <a:alphaModFix/>
          </a:blip>
          <a:stretch>
            <a:fillRect/>
          </a:stretch>
        </p:blipFill>
        <p:spPr>
          <a:xfrm>
            <a:off x="4668450" y="1076975"/>
            <a:ext cx="3870075" cy="3870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idx="12" type="sldNum"/>
          </p:nvPr>
        </p:nvSpPr>
        <p:spPr>
          <a:xfrm>
            <a:off x="8472458" y="466344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3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Chapters</a:t>
            </a:r>
            <a:endParaRPr/>
          </a:p>
        </p:txBody>
      </p:sp>
      <p:sp>
        <p:nvSpPr>
          <p:cNvPr id="275" name="Google Shape;275;p3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sp>
        <p:nvSpPr>
          <p:cNvPr id="276" name="Google Shape;276;p37"/>
          <p:cNvSpPr txBox="1"/>
          <p:nvPr/>
        </p:nvSpPr>
        <p:spPr>
          <a:xfrm>
            <a:off x="516437" y="8209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Introduction</a:t>
            </a:r>
            <a:endParaRPr b="1" sz="3650">
              <a:solidFill>
                <a:schemeClr val="accent2"/>
              </a:solidFill>
              <a:latin typeface="Merriweather"/>
              <a:ea typeface="Merriweather"/>
              <a:cs typeface="Merriweather"/>
              <a:sym typeface="Merriweather"/>
            </a:endParaRPr>
          </a:p>
        </p:txBody>
      </p:sp>
      <p:sp>
        <p:nvSpPr>
          <p:cNvPr id="277" name="Google Shape;277;p37"/>
          <p:cNvSpPr txBox="1"/>
          <p:nvPr/>
        </p:nvSpPr>
        <p:spPr>
          <a:xfrm>
            <a:off x="516437" y="16605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Analysis and Design</a:t>
            </a:r>
            <a:endParaRPr b="1" sz="3650">
              <a:solidFill>
                <a:schemeClr val="dk1"/>
              </a:solidFill>
              <a:latin typeface="Merriweather"/>
              <a:ea typeface="Merriweather"/>
              <a:cs typeface="Merriweather"/>
              <a:sym typeface="Merriweather"/>
            </a:endParaRPr>
          </a:p>
        </p:txBody>
      </p:sp>
      <p:sp>
        <p:nvSpPr>
          <p:cNvPr id="278" name="Google Shape;278;p37"/>
          <p:cNvSpPr txBox="1"/>
          <p:nvPr/>
        </p:nvSpPr>
        <p:spPr>
          <a:xfrm>
            <a:off x="516437" y="2499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Rust</a:t>
            </a:r>
            <a:endParaRPr b="1" sz="3650">
              <a:solidFill>
                <a:schemeClr val="accent2"/>
              </a:solidFill>
              <a:latin typeface="Merriweather"/>
              <a:ea typeface="Merriweather"/>
              <a:cs typeface="Merriweather"/>
              <a:sym typeface="Merriweather"/>
            </a:endParaRPr>
          </a:p>
        </p:txBody>
      </p:sp>
      <p:sp>
        <p:nvSpPr>
          <p:cNvPr id="279" name="Google Shape;279;p37"/>
          <p:cNvSpPr txBox="1"/>
          <p:nvPr/>
        </p:nvSpPr>
        <p:spPr>
          <a:xfrm>
            <a:off x="516437" y="33326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Implementation</a:t>
            </a:r>
            <a:endParaRPr b="1" sz="3650">
              <a:solidFill>
                <a:schemeClr val="accent2"/>
              </a:solidFill>
              <a:latin typeface="Merriweather"/>
              <a:ea typeface="Merriweather"/>
              <a:cs typeface="Merriweather"/>
              <a:sym typeface="Merriweather"/>
            </a:endParaRPr>
          </a:p>
        </p:txBody>
      </p:sp>
      <p:sp>
        <p:nvSpPr>
          <p:cNvPr id="280" name="Google Shape;280;p37"/>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Reflections</a:t>
            </a:r>
            <a:endParaRPr b="1" sz="3650">
              <a:solidFill>
                <a:schemeClr val="accent2"/>
              </a:solidFill>
              <a:latin typeface="Merriweather"/>
              <a:ea typeface="Merriweather"/>
              <a:cs typeface="Merriweather"/>
              <a:sym typeface="Merriweather"/>
            </a:endParaRPr>
          </a:p>
        </p:txBody>
      </p:sp>
      <p:sp>
        <p:nvSpPr>
          <p:cNvPr id="281" name="Google Shape;281;p37"/>
          <p:cNvSpPr txBox="1"/>
          <p:nvPr/>
        </p:nvSpPr>
        <p:spPr>
          <a:xfrm>
            <a:off x="196954" y="8209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282" name="Google Shape;282;p37"/>
          <p:cNvSpPr txBox="1"/>
          <p:nvPr/>
        </p:nvSpPr>
        <p:spPr>
          <a:xfrm>
            <a:off x="196954" y="16605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283" name="Google Shape;283;p37"/>
          <p:cNvSpPr txBox="1"/>
          <p:nvPr/>
        </p:nvSpPr>
        <p:spPr>
          <a:xfrm>
            <a:off x="196954" y="2499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284" name="Google Shape;284;p37"/>
          <p:cNvSpPr txBox="1"/>
          <p:nvPr/>
        </p:nvSpPr>
        <p:spPr>
          <a:xfrm>
            <a:off x="196954" y="33326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285" name="Google Shape;285;p37"/>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Map Info</a:t>
            </a:r>
            <a:endParaRPr>
              <a:solidFill>
                <a:schemeClr val="dk1"/>
              </a:solidFill>
            </a:endParaRPr>
          </a:p>
        </p:txBody>
      </p:sp>
      <p:sp>
        <p:nvSpPr>
          <p:cNvPr id="291" name="Google Shape;291;p38"/>
          <p:cNvSpPr txBox="1"/>
          <p:nvPr>
            <p:ph idx="1" type="body"/>
          </p:nvPr>
        </p:nvSpPr>
        <p:spPr>
          <a:xfrm>
            <a:off x="113825" y="1298175"/>
            <a:ext cx="4069500" cy="3845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Should be high enough resolution to see all significant terrain features visible at global scale</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1 tile =  5km x 5km and holds onto an amou</a:t>
            </a:r>
            <a:r>
              <a:rPr lang="en" sz="1800">
                <a:solidFill>
                  <a:schemeClr val="dk1"/>
                </a:solidFill>
              </a:rPr>
              <a:t>nt of height</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One unit of height = 100 meters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Can be, at least, 2000 x 2000 tiles, placing them at around a fifth the surface area of the Earth</a:t>
            </a:r>
            <a:endParaRPr sz="1800">
              <a:solidFill>
                <a:schemeClr val="dk1"/>
              </a:solidFill>
            </a:endParaRPr>
          </a:p>
          <a:p>
            <a:pPr indent="0" lvl="0" marL="457200" rtl="0" algn="l">
              <a:lnSpc>
                <a:spcPct val="100000"/>
              </a:lnSpc>
              <a:spcBef>
                <a:spcPts val="1000"/>
              </a:spcBef>
              <a:spcAft>
                <a:spcPts val="1000"/>
              </a:spcAft>
              <a:buNone/>
            </a:pPr>
            <a:r>
              <a:t/>
            </a:r>
            <a:endParaRPr sz="1800">
              <a:solidFill>
                <a:schemeClr val="dk1"/>
              </a:solidFill>
            </a:endParaRPr>
          </a:p>
        </p:txBody>
      </p:sp>
      <p:sp>
        <p:nvSpPr>
          <p:cNvPr id="292" name="Google Shape;292;p38"/>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Analysis and Design</a:t>
            </a:r>
            <a:endParaRPr>
              <a:solidFill>
                <a:schemeClr val="dk1"/>
              </a:solidFill>
            </a:endParaRPr>
          </a:p>
        </p:txBody>
      </p:sp>
      <p:sp>
        <p:nvSpPr>
          <p:cNvPr id="293" name="Google Shape;293;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294" name="Google Shape;294;p38"/>
          <p:cNvPicPr preferRelativeResize="0"/>
          <p:nvPr/>
        </p:nvPicPr>
        <p:blipFill>
          <a:blip r:embed="rId3">
            <a:alphaModFix/>
          </a:blip>
          <a:stretch>
            <a:fillRect/>
          </a:stretch>
        </p:blipFill>
        <p:spPr>
          <a:xfrm>
            <a:off x="4815875" y="619813"/>
            <a:ext cx="3903875" cy="3903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197375" y="564450"/>
            <a:ext cx="3151800" cy="5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Design</a:t>
            </a:r>
            <a:endParaRPr>
              <a:solidFill>
                <a:schemeClr val="dk1"/>
              </a:solidFill>
            </a:endParaRPr>
          </a:p>
        </p:txBody>
      </p:sp>
      <p:sp>
        <p:nvSpPr>
          <p:cNvPr id="300" name="Google Shape;300;p39"/>
          <p:cNvSpPr txBox="1"/>
          <p:nvPr>
            <p:ph idx="1" type="body"/>
          </p:nvPr>
        </p:nvSpPr>
        <p:spPr>
          <a:xfrm>
            <a:off x="113825" y="1298175"/>
            <a:ext cx="4069500" cy="3432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Parameterize input for ability to take specifications that can customize map generation behavior</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Interpret a generated map’s data into information usable by an image generator</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Generate and save an image of generated maps</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Modularity</a:t>
            </a:r>
            <a:endParaRPr sz="1800">
              <a:solidFill>
                <a:schemeClr val="dk1"/>
              </a:solidFill>
            </a:endParaRPr>
          </a:p>
        </p:txBody>
      </p:sp>
      <p:sp>
        <p:nvSpPr>
          <p:cNvPr id="301" name="Google Shape;301;p3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dk1"/>
                </a:solidFill>
              </a:rPr>
              <a:t>Analysis and Design</a:t>
            </a:r>
            <a:endParaRPr>
              <a:solidFill>
                <a:schemeClr val="dk1"/>
              </a:solidFill>
            </a:endParaRPr>
          </a:p>
        </p:txBody>
      </p:sp>
      <p:sp>
        <p:nvSpPr>
          <p:cNvPr id="302" name="Google Shape;302;p3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accent3"/>
                </a:solidFill>
              </a:rPr>
              <a:t>Mimic - Procedural Map Generator</a:t>
            </a:r>
            <a:endParaRPr>
              <a:solidFill>
                <a:schemeClr val="accent3"/>
              </a:solidFill>
            </a:endParaRPr>
          </a:p>
        </p:txBody>
      </p:sp>
      <p:pic>
        <p:nvPicPr>
          <p:cNvPr id="303" name="Google Shape;303;p39"/>
          <p:cNvPicPr preferRelativeResize="0"/>
          <p:nvPr/>
        </p:nvPicPr>
        <p:blipFill>
          <a:blip r:embed="rId3">
            <a:alphaModFix/>
          </a:blip>
          <a:stretch>
            <a:fillRect/>
          </a:stretch>
        </p:blipFill>
        <p:spPr>
          <a:xfrm>
            <a:off x="4887050" y="855450"/>
            <a:ext cx="3709175" cy="370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7" name="Shape 307"/>
        <p:cNvGrpSpPr/>
        <p:nvPr/>
      </p:nvGrpSpPr>
      <p:grpSpPr>
        <a:xfrm>
          <a:off x="0" y="0"/>
          <a:ext cx="0" cy="0"/>
          <a:chOff x="0" y="0"/>
          <a:chExt cx="0" cy="0"/>
        </a:xfrm>
      </p:grpSpPr>
      <p:sp>
        <p:nvSpPr>
          <p:cNvPr id="308" name="Google Shape;30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40"/>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Analysis and Design</a:t>
            </a:r>
            <a:endParaRPr/>
          </a:p>
        </p:txBody>
      </p:sp>
      <p:sp>
        <p:nvSpPr>
          <p:cNvPr id="310" name="Google Shape;310;p40"/>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Mimic - Procedural Map Generator</a:t>
            </a:r>
            <a:endParaRPr/>
          </a:p>
        </p:txBody>
      </p:sp>
      <p:pic>
        <p:nvPicPr>
          <p:cNvPr id="311" name="Google Shape;311;p40"/>
          <p:cNvPicPr preferRelativeResize="0"/>
          <p:nvPr/>
        </p:nvPicPr>
        <p:blipFill>
          <a:blip r:embed="rId3">
            <a:alphaModFix/>
          </a:blip>
          <a:stretch>
            <a:fillRect/>
          </a:stretch>
        </p:blipFill>
        <p:spPr>
          <a:xfrm>
            <a:off x="631663" y="405813"/>
            <a:ext cx="7880668" cy="4432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